
<file path=[Content_Types].xml><?xml version="1.0" encoding="utf-8"?>
<Types xmlns="http://schemas.openxmlformats.org/package/2006/content-types">
  <Default Extension="gif" ContentType="image/gif"/>
  <Default Extension="glb" ContentType="model/gltf.binary"/>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8" r:id="rId13"/>
    <p:sldId id="502" r:id="rId14"/>
    <p:sldId id="503" r:id="rId15"/>
    <p:sldId id="504" r:id="rId16"/>
    <p:sldId id="505" r:id="rId17"/>
    <p:sldId id="506"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33" autoAdjust="0"/>
    <p:restoredTop sz="80936" autoAdjust="0"/>
  </p:normalViewPr>
  <p:slideViewPr>
    <p:cSldViewPr>
      <p:cViewPr varScale="1">
        <p:scale>
          <a:sx n="101" d="100"/>
          <a:sy n="101" d="100"/>
        </p:scale>
        <p:origin x="1435" y="67"/>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2023/2/23</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2023/2/23</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345477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13</a:t>
            </a:fld>
            <a:endParaRPr lang="en-US" altLang="zh-CN"/>
          </a:p>
        </p:txBody>
      </p:sp>
    </p:spTree>
    <p:extLst>
      <p:ext uri="{BB962C8B-B14F-4D97-AF65-F5344CB8AC3E}">
        <p14:creationId xmlns:p14="http://schemas.microsoft.com/office/powerpoint/2010/main" val="1021051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jpg"/><Relationship Id="rId5" Type="http://schemas.openxmlformats.org/officeDocument/2006/relationships/image" Target="../media/image1.png"/><Relationship Id="rId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png"/><Relationship Id="rId7"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4.mp4"/><Relationship Id="rId7" Type="http://schemas.openxmlformats.org/officeDocument/2006/relationships/image" Target="../media/image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video" Target="../media/media4.mp4"/><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研究内容一：头眼协同场景与目标浏览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矩形: 圆角 4">
            <a:extLst>
              <a:ext uri="{FF2B5EF4-FFF2-40B4-BE49-F238E27FC236}">
                <a16:creationId xmlns:a16="http://schemas.microsoft.com/office/drawing/2014/main" id="{4280E46A-F975-4CFE-990B-83095F542ECB}"/>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1119917" y="2139047"/>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生成误差感知</a:t>
              </a:r>
              <a:endParaRPr lang="en-US" altLang="zh-CN" b="0" dirty="0">
                <a:solidFill>
                  <a:srgbClr val="000000"/>
                </a:solidFill>
              </a:endParaRPr>
            </a:p>
            <a:p>
              <a:pPr lvl="0" algn="ctr"/>
              <a:r>
                <a:rPr lang="zh-CN" b="0" dirty="0">
                  <a:solidFill>
                    <a:srgbClr val="000000"/>
                  </a:solidFill>
                </a:rPr>
                <a:t>的选择范围</a:t>
              </a:r>
              <a:endParaRPr lang="en-US" altLang="zh-CN"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计算实时视点</a:t>
              </a:r>
              <a:endParaRPr lang="en-US" altLang="zh-CN"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solidFill>
              <a:schemeClr val="accent2">
                <a:lumMod val="20000"/>
                <a:lumOff val="80000"/>
              </a:schemeClr>
            </a:solidFill>
            <a:ln w="0"/>
          </p:spPr>
          <p:txBody>
            <a:bodyPr anchor="ctr"/>
            <a:lstStyle/>
            <a:p>
              <a:pPr lvl="0" algn="ctr"/>
              <a:r>
                <a:rPr lang="zh-CN" altLang="en-US" b="0" dirty="0">
                  <a:solidFill>
                    <a:srgbClr val="000000"/>
                  </a:solidFill>
                </a:rPr>
                <a:t>判断驻留点</a:t>
              </a:r>
              <a:endParaRPr lang="en-US" altLang="zh-CN"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被选中物体</a:t>
              </a:r>
              <a:r>
                <a:rPr lang="en-US" b="0" dirty="0" err="1">
                  <a:solidFill>
                    <a:srgbClr val="000000"/>
                  </a:solidFill>
                </a:rPr>
                <a:t>高亮</a:t>
              </a:r>
              <a:endParaRPr lang="en-US" b="0" dirty="0">
                <a:solidFill>
                  <a:srgbClr val="000000"/>
                </a:solidFill>
              </a:endParaRPr>
            </a:p>
          </p:txBody>
        </p:sp>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91917" y="258467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999294" y="258467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7008478" y="2584675"/>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8" name="图片 7" descr="卡通人物&#10;&#10;低可信度描述已自动生成">
            <a:extLst>
              <a:ext uri="{FF2B5EF4-FFF2-40B4-BE49-F238E27FC236}">
                <a16:creationId xmlns:a16="http://schemas.microsoft.com/office/drawing/2014/main" id="{BE218D4E-4AC8-1692-EB35-494DE3047D0A}"/>
              </a:ext>
            </a:extLst>
          </p:cNvPr>
          <p:cNvPicPr>
            <a:picLocks noChangeAspect="1"/>
          </p:cNvPicPr>
          <p:nvPr/>
        </p:nvPicPr>
        <p:blipFill rotWithShape="1">
          <a:blip r:embed="rId6"/>
          <a:srcRect l="14144" r="15326"/>
          <a:stretch/>
        </p:blipFill>
        <p:spPr>
          <a:xfrm>
            <a:off x="8596715" y="3324525"/>
            <a:ext cx="2428805" cy="2520000"/>
          </a:xfrm>
          <a:prstGeom prst="rect">
            <a:avLst/>
          </a:prstGeom>
          <a:effectLst>
            <a:softEdge rad="63500"/>
          </a:effectLst>
        </p:spPr>
      </p:pic>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9017240" y="2584676"/>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479278"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912522"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5172378"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pic>
        <p:nvPicPr>
          <p:cNvPr id="9" name="head_tracking">
            <a:hlinkClick r:id="" action="ppaction://media"/>
            <a:extLst>
              <a:ext uri="{FF2B5EF4-FFF2-40B4-BE49-F238E27FC236}">
                <a16:creationId xmlns:a16="http://schemas.microsoft.com/office/drawing/2014/main" id="{14C95A10-A54B-15D2-299C-DC3311851101}"/>
              </a:ext>
            </a:extLst>
          </p:cNvPr>
          <p:cNvPicPr>
            <a:picLocks noChangeAspect="1"/>
          </p:cNvPicPr>
          <p:nvPr>
            <a:videoFile r:link="rId1"/>
            <p:extLst>
              <p:ext uri="{DAA4B4D4-6D71-4841-9C94-3DE7FCFB9230}">
                <p14:media xmlns:p14="http://schemas.microsoft.com/office/powerpoint/2010/main" r:embed="rId2">
                  <p14:trim end="3842"/>
                </p14:media>
              </p:ext>
            </p:extLst>
          </p:nvPr>
        </p:nvPicPr>
        <p:blipFill>
          <a:blip r:embed="rId7"/>
          <a:stretch>
            <a:fillRect/>
          </a:stretch>
        </p:blipFill>
        <p:spPr>
          <a:xfrm>
            <a:off x="1166480" y="3324525"/>
            <a:ext cx="2520000" cy="2520000"/>
          </a:xfrm>
          <a:prstGeom prst="rect">
            <a:avLst/>
          </a:prstGeom>
          <a:effectLst>
            <a:softEdge rad="63500"/>
          </a:effectLst>
        </p:spPr>
      </p:pic>
      <p:pic>
        <p:nvPicPr>
          <p:cNvPr id="10" name="eye_tracking">
            <a:hlinkClick r:id="" action="ppaction://media"/>
            <a:extLst>
              <a:ext uri="{FF2B5EF4-FFF2-40B4-BE49-F238E27FC236}">
                <a16:creationId xmlns:a16="http://schemas.microsoft.com/office/drawing/2014/main" id="{A3A84E4C-92E6-5409-FFBE-2D0569EEEF07}"/>
              </a:ext>
            </a:extLst>
          </p:cNvPr>
          <p:cNvPicPr>
            <a:picLocks noChangeAspect="1"/>
          </p:cNvPicPr>
          <p:nvPr>
            <a:videoFile r:link="rId1"/>
            <p:extLst>
              <p:ext uri="{DAA4B4D4-6D71-4841-9C94-3DE7FCFB9230}">
                <p14:media xmlns:p14="http://schemas.microsoft.com/office/powerpoint/2010/main" r:embed="rId3">
                  <p14:trim st="4928" end="1901.9999"/>
                </p14:media>
              </p:ext>
            </p:extLst>
          </p:nvPr>
        </p:nvPicPr>
        <p:blipFill>
          <a:blip r:embed="rId8"/>
          <a:stretch>
            <a:fillRect/>
          </a:stretch>
        </p:blipFill>
        <p:spPr>
          <a:xfrm>
            <a:off x="4812478" y="3324525"/>
            <a:ext cx="2520000" cy="2520000"/>
          </a:xfrm>
          <a:prstGeom prst="rect">
            <a:avLst/>
          </a:prstGeom>
          <a:effectLst>
            <a:softEdge rad="63500"/>
          </a:effectLst>
        </p:spPr>
      </p:pic>
    </p:spTree>
    <p:extLst>
      <p:ext uri="{BB962C8B-B14F-4D97-AF65-F5344CB8AC3E}">
        <p14:creationId xmlns:p14="http://schemas.microsoft.com/office/powerpoint/2010/main" val="31421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4" fill="hold"/>
                                        <p:tgtEl>
                                          <p:spTgt spid="9"/>
                                        </p:tgtEl>
                                      </p:cBhvr>
                                    </p:cmd>
                                  </p:childTnLst>
                                </p:cTn>
                              </p:par>
                              <p:par>
                                <p:cTn id="7" presetID="1" presetClass="mediacall" presetSubtype="0" fill="hold" nodeType="withEffect">
                                  <p:stCondLst>
                                    <p:cond delay="0"/>
                                  </p:stCondLst>
                                  <p:childTnLst>
                                    <p:cmd type="call" cmd="playFrom(0.0)">
                                      <p:cBhvr>
                                        <p:cTn id="8" dur="53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0"/>
                </p:tgtEl>
              </p:cMediaNode>
            </p:video>
            <p:video>
              <p:cMediaNode vol="80000">
                <p:cTn id="10"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3383607"/>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092650" y="1725238"/>
            <a:ext cx="1872000" cy="891255"/>
          </a:xfrm>
          <a:prstGeom prst="roundRect">
            <a:avLst/>
          </a:prstGeom>
          <a:solidFill>
            <a:schemeClr val="accent2">
              <a:lumMod val="20000"/>
              <a:lumOff val="80000"/>
            </a:schemeClr>
          </a:solidFill>
          <a:ln w="0"/>
        </p:spPr>
        <p:txBody>
          <a:bodyPr anchor="ctr"/>
          <a:lstStyle/>
          <a:p>
            <a:pPr lvl="0" algn="ctr"/>
            <a:r>
              <a:rPr lang="zh-CN" dirty="0"/>
              <a:t>缓存当前选</a:t>
            </a:r>
            <a:endParaRPr lang="en-US" altLang="zh-CN" dirty="0"/>
          </a:p>
          <a:p>
            <a:pPr lvl="0" algn="ctr"/>
            <a:r>
              <a:rPr lang="zh-CN"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00027" y="1725238"/>
            <a:ext cx="1872000" cy="891255"/>
          </a:xfrm>
          <a:prstGeom prst="roundRect">
            <a:avLst/>
          </a:prstGeom>
          <a:solidFill>
            <a:schemeClr val="accent2">
              <a:lumMod val="20000"/>
              <a:lumOff val="80000"/>
            </a:schemeClr>
          </a:solidFill>
          <a:ln w="0"/>
        </p:spPr>
        <p:txBody>
          <a:bodyPr anchor="ctr"/>
          <a:lstStyle/>
          <a:p>
            <a:pPr lvl="0" algn="ctr"/>
            <a:r>
              <a:rPr lang="zh-CN" altLang="en-US" dirty="0">
                <a:solidFill>
                  <a:srgbClr val="000000"/>
                </a:solidFill>
              </a:rPr>
              <a:t>快速两次</a:t>
            </a:r>
            <a:endParaRPr lang="en-US" altLang="zh-CN" dirty="0">
              <a:solidFill>
                <a:srgbClr val="000000"/>
              </a:solidFill>
            </a:endParaRPr>
          </a:p>
          <a:p>
            <a:pPr lvl="0" algn="ctr"/>
            <a:r>
              <a:rPr lang="zh-CN" altLang="en-US" dirty="0">
                <a:solidFill>
                  <a:srgbClr val="000000"/>
                </a:solidFill>
              </a:rPr>
              <a:t>眨眼</a:t>
            </a:r>
            <a:r>
              <a:rPr lang="zh-CN" altLang="en-CN" dirty="0">
                <a:solidFill>
                  <a:srgbClr val="000000"/>
                </a:solidFill>
              </a:rPr>
              <a:t>以确认</a:t>
            </a:r>
            <a:endParaRPr lang="en-US" altLang="zh-CN"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26253" y="1744103"/>
            <a:ext cx="1872000" cy="872390"/>
          </a:xfrm>
          <a:prstGeom prst="roundRect">
            <a:avLst/>
          </a:prstGeom>
          <a:solidFill>
            <a:schemeClr val="accent2">
              <a:lumMod val="20000"/>
              <a:lumOff val="80000"/>
            </a:schemeClr>
          </a:solidFill>
          <a:ln w="0"/>
        </p:spPr>
        <p:txBody>
          <a:bodyPr anchor="ctr"/>
          <a:lstStyle/>
          <a:p>
            <a:pPr lvl="0" algn="ctr"/>
            <a:r>
              <a:rPr lang="zh-CN" altLang="en-CN" b="0" dirty="0">
                <a:solidFill>
                  <a:srgbClr val="000000"/>
                </a:solidFill>
              </a:rPr>
              <a:t>目标</a:t>
            </a:r>
            <a:r>
              <a:rPr lang="zh-CN" altLang="en-US" b="0" dirty="0">
                <a:solidFill>
                  <a:srgbClr val="000000"/>
                </a:solidFill>
              </a:rPr>
              <a:t>选中</a:t>
            </a:r>
            <a:endParaRPr lang="en-US"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64650" y="217086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72027" y="217086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6981211" y="217086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07405" y="1686141"/>
            <a:ext cx="1872000" cy="967619"/>
          </a:xfrm>
          <a:prstGeom prst="flowChartDecision">
            <a:avLst/>
          </a:prstGeom>
          <a:solidFill>
            <a:schemeClr val="accent2">
              <a:lumMod val="20000"/>
              <a:lumOff val="80000"/>
            </a:schemeClr>
          </a:solidFill>
          <a:ln w="0">
            <a:prstDash val="solid"/>
          </a:ln>
        </p:spPr>
        <p:txBody>
          <a:bodyPr anchor="ctr"/>
          <a:lstStyle/>
          <a:p>
            <a:pPr lvl="0" algn="ctr"/>
            <a:r>
              <a:rPr lang="zh-CN" dirty="0"/>
              <a:t>歧义</a:t>
            </a:r>
            <a:endParaRPr lang="en-US" altLang="zh-CN" dirty="0"/>
          </a:p>
          <a:p>
            <a:pPr lvl="0" algn="ctr"/>
            <a:r>
              <a:rPr lang="zh-CN" dirty="0"/>
              <a:t>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17973" y="3224017"/>
            <a:ext cx="1872000" cy="872390"/>
          </a:xfrm>
          <a:prstGeom prst="roundRect">
            <a:avLst/>
          </a:prstGeom>
          <a:solidFill>
            <a:schemeClr val="accent2">
              <a:lumMod val="20000"/>
              <a:lumOff val="80000"/>
            </a:schemeClr>
          </a:solidFill>
          <a:ln w="0"/>
        </p:spPr>
        <p:txBody>
          <a:bodyPr anchor="ctr"/>
          <a:lstStyle/>
          <a:p>
            <a:pPr lvl="0" algn="ctr"/>
            <a:r>
              <a:rPr lang="zh-CN" altLang="en-CN" b="0" dirty="0">
                <a:solidFill>
                  <a:srgbClr val="000000"/>
                </a:solidFill>
              </a:rPr>
              <a:t>二次确认</a:t>
            </a:r>
            <a:endParaRPr lang="en-US"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077463" y="261970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8989973" y="261649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sp>
        <p:nvSpPr>
          <p:cNvPr id="15" name="TextBox 14">
            <a:extLst>
              <a:ext uri="{FF2B5EF4-FFF2-40B4-BE49-F238E27FC236}">
                <a16:creationId xmlns:a16="http://schemas.microsoft.com/office/drawing/2014/main" id="{01E2FB9E-3A86-B769-768D-BCAFC4752760}"/>
              </a:ext>
            </a:extLst>
          </p:cNvPr>
          <p:cNvSpPr txBox="1"/>
          <p:nvPr/>
        </p:nvSpPr>
        <p:spPr>
          <a:xfrm>
            <a:off x="5667565" y="298276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796925" y="186306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grpSp>
        <p:nvGrpSpPr>
          <p:cNvPr id="12" name="组合 11">
            <a:extLst>
              <a:ext uri="{FF2B5EF4-FFF2-40B4-BE49-F238E27FC236}">
                <a16:creationId xmlns:a16="http://schemas.microsoft.com/office/drawing/2014/main" id="{A8748228-FE3C-D490-1345-23045A447E4E}"/>
              </a:ext>
            </a:extLst>
          </p:cNvPr>
          <p:cNvGrpSpPr/>
          <p:nvPr/>
        </p:nvGrpSpPr>
        <p:grpSpPr>
          <a:xfrm>
            <a:off x="2201239" y="4447985"/>
            <a:ext cx="7684331" cy="2077359"/>
            <a:chOff x="-47183" y="4223609"/>
            <a:chExt cx="7684331" cy="2077359"/>
          </a:xfrm>
        </p:grpSpPr>
        <p:pic>
          <p:nvPicPr>
            <p:cNvPr id="42" name="Picture 2">
              <a:extLst>
                <a:ext uri="{FF2B5EF4-FFF2-40B4-BE49-F238E27FC236}">
                  <a16:creationId xmlns:a16="http://schemas.microsoft.com/office/drawing/2014/main" id="{84A241DE-F9B8-45BA-A805-6CC016E52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30F408C9-68A5-4790-88CF-B3DF497FB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1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66DA90A-5BAE-49A1-8790-6E8C2B54E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D8A4845F-14DE-405C-B388-5C9EF27E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1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5">
              <a:extLst>
                <a:ext uri="{FF2B5EF4-FFF2-40B4-BE49-F238E27FC236}">
                  <a16:creationId xmlns:a16="http://schemas.microsoft.com/office/drawing/2014/main" id="{B0EC497F-F267-4AC4-8C06-86BD6C45E648}"/>
                </a:ext>
              </a:extLst>
            </p:cNvPr>
            <p:cNvSpPr txBox="1"/>
            <p:nvPr/>
          </p:nvSpPr>
          <p:spPr>
            <a:xfrm>
              <a:off x="2319852" y="4728338"/>
              <a:ext cx="2144292" cy="446276"/>
            </a:xfrm>
            <a:prstGeom prst="rect">
              <a:avLst/>
            </a:prstGeom>
            <a:solidFill>
              <a:schemeClr val="bg1"/>
            </a:solidFill>
          </p:spPr>
          <p:txBody>
            <a:bodyPr wrap="square">
              <a:spAutoFit/>
            </a:bodyPr>
            <a:lstStyle/>
            <a:p>
              <a:pPr algn="ctr"/>
              <a:r>
                <a:rPr lang="zh-CN" altLang="en-US" sz="2300" kern="100" dirty="0">
                  <a:latin typeface="+mn-ea"/>
                  <a:ea typeface="+mn-ea"/>
                </a:rPr>
                <a:t>跳视与微跳视</a:t>
              </a:r>
              <a:endParaRPr lang="en-CN" sz="2300" dirty="0"/>
            </a:p>
          </p:txBody>
        </p:sp>
        <p:sp>
          <p:nvSpPr>
            <p:cNvPr id="47" name="TextBox 6">
              <a:extLst>
                <a:ext uri="{FF2B5EF4-FFF2-40B4-BE49-F238E27FC236}">
                  <a16:creationId xmlns:a16="http://schemas.microsoft.com/office/drawing/2014/main" id="{238D9BF2-37FE-4CAD-8E00-E8E7C4FC0082}"/>
                </a:ext>
              </a:extLst>
            </p:cNvPr>
            <p:cNvSpPr txBox="1"/>
            <p:nvPr/>
          </p:nvSpPr>
          <p:spPr>
            <a:xfrm>
              <a:off x="5136848" y="4728338"/>
              <a:ext cx="2500300" cy="446276"/>
            </a:xfrm>
            <a:prstGeom prst="rect">
              <a:avLst/>
            </a:prstGeom>
            <a:solidFill>
              <a:schemeClr val="bg1"/>
            </a:solidFill>
          </p:spPr>
          <p:txBody>
            <a:bodyPr wrap="square">
              <a:spAutoFit/>
            </a:bodyPr>
            <a:lstStyle/>
            <a:p>
              <a:pPr algn="ctr"/>
              <a:r>
                <a:rPr lang="zh-CN" altLang="en-US" sz="2300" kern="100" dirty="0">
                  <a:latin typeface="+mn-ea"/>
                  <a:ea typeface="+mn-ea"/>
                </a:rPr>
                <a:t>平滑追</a:t>
              </a:r>
              <a:r>
                <a:rPr lang="zh-CN" sz="2300" kern="100" dirty="0">
                  <a:effectLst/>
                  <a:latin typeface="+mn-ea"/>
                  <a:ea typeface="+mn-ea"/>
                  <a:cs typeface="SimSun" panose="02010600030101010101" pitchFamily="2" charset="-122"/>
                </a:rPr>
                <a:t>瞄</a:t>
              </a:r>
              <a:endParaRPr lang="en-CN" sz="2300" dirty="0"/>
            </a:p>
          </p:txBody>
        </p:sp>
        <p:sp>
          <p:nvSpPr>
            <p:cNvPr id="48" name="TextBox 9">
              <a:extLst>
                <a:ext uri="{FF2B5EF4-FFF2-40B4-BE49-F238E27FC236}">
                  <a16:creationId xmlns:a16="http://schemas.microsoft.com/office/drawing/2014/main" id="{78099F26-AADE-4F18-9C32-D03E221BF026}"/>
                </a:ext>
              </a:extLst>
            </p:cNvPr>
            <p:cNvSpPr txBox="1"/>
            <p:nvPr/>
          </p:nvSpPr>
          <p:spPr>
            <a:xfrm>
              <a:off x="2355856" y="5854692"/>
              <a:ext cx="2072284" cy="446276"/>
            </a:xfrm>
            <a:prstGeom prst="rect">
              <a:avLst/>
            </a:prstGeom>
            <a:solidFill>
              <a:schemeClr val="bg1"/>
            </a:solidFill>
          </p:spPr>
          <p:txBody>
            <a:bodyPr wrap="square">
              <a:spAutoFit/>
            </a:bodyPr>
            <a:lstStyle/>
            <a:p>
              <a:pPr algn="ctr"/>
              <a:r>
                <a:rPr lang="zh-CN" altLang="en-US" sz="2300" kern="100" dirty="0">
                  <a:latin typeface="+mn-ea"/>
                  <a:ea typeface="+mn-ea"/>
                </a:rPr>
                <a:t>幅</a:t>
              </a:r>
              <a:r>
                <a:rPr lang="zh-CN" altLang="en-CN" sz="2300" kern="100" dirty="0">
                  <a:latin typeface="+mn-ea"/>
                  <a:ea typeface="+mn-ea"/>
                </a:rPr>
                <a:t>奏运动</a:t>
              </a:r>
              <a:endParaRPr lang="en-CN" sz="2300" dirty="0"/>
            </a:p>
          </p:txBody>
        </p:sp>
        <p:sp>
          <p:nvSpPr>
            <p:cNvPr id="49" name="TextBox 10">
              <a:extLst>
                <a:ext uri="{FF2B5EF4-FFF2-40B4-BE49-F238E27FC236}">
                  <a16:creationId xmlns:a16="http://schemas.microsoft.com/office/drawing/2014/main" id="{6DB7176D-DFC5-43AE-A3BF-A612430FDA7A}"/>
                </a:ext>
              </a:extLst>
            </p:cNvPr>
            <p:cNvSpPr txBox="1"/>
            <p:nvPr/>
          </p:nvSpPr>
          <p:spPr>
            <a:xfrm>
              <a:off x="5136849" y="5854692"/>
              <a:ext cx="2500299" cy="446276"/>
            </a:xfrm>
            <a:prstGeom prst="rect">
              <a:avLst/>
            </a:prstGeom>
            <a:solidFill>
              <a:schemeClr val="bg1"/>
            </a:solidFill>
          </p:spPr>
          <p:txBody>
            <a:bodyPr wrap="square">
              <a:spAutoFit/>
            </a:bodyPr>
            <a:lstStyle/>
            <a:p>
              <a:pPr algn="ctr"/>
              <a:r>
                <a:rPr lang="zh-CN" sz="2300" kern="100" dirty="0">
                  <a:effectLst/>
                  <a:latin typeface="+mn-ea"/>
                  <a:ea typeface="+mn-ea"/>
                  <a:cs typeface="SimSun" panose="02010600030101010101" pitchFamily="2" charset="-122"/>
                </a:rPr>
                <a:t>视动震颤</a:t>
              </a:r>
              <a:endParaRPr lang="en-CN" sz="2300" dirty="0"/>
            </a:p>
          </p:txBody>
        </p:sp>
        <p:sp>
          <p:nvSpPr>
            <p:cNvPr id="39" name="TextBox 12">
              <a:extLst>
                <a:ext uri="{FF2B5EF4-FFF2-40B4-BE49-F238E27FC236}">
                  <a16:creationId xmlns:a16="http://schemas.microsoft.com/office/drawing/2014/main" id="{70FEC2B4-10DD-435E-92D2-2C888B4BE58D}"/>
                </a:ext>
              </a:extLst>
            </p:cNvPr>
            <p:cNvSpPr txBox="1"/>
            <p:nvPr/>
          </p:nvSpPr>
          <p:spPr>
            <a:xfrm>
              <a:off x="188621" y="4728338"/>
              <a:ext cx="1005096" cy="446276"/>
            </a:xfrm>
            <a:prstGeom prst="rect">
              <a:avLst/>
            </a:prstGeom>
            <a:solidFill>
              <a:schemeClr val="bg1"/>
            </a:solidFill>
          </p:spPr>
          <p:txBody>
            <a:bodyPr wrap="square">
              <a:spAutoFit/>
            </a:bodyPr>
            <a:lstStyle/>
            <a:p>
              <a:pPr algn="ctr"/>
              <a:r>
                <a:rPr lang="zh-CN" altLang="en-US" sz="2300" kern="100" dirty="0">
                  <a:effectLst/>
                  <a:latin typeface="+mn-ea"/>
                  <a:ea typeface="+mn-ea"/>
                  <a:cs typeface="SimSun" panose="02010600030101010101" pitchFamily="2" charset="-122"/>
                </a:rPr>
                <a:t>眨眼</a:t>
              </a:r>
              <a:endParaRPr lang="en-US" altLang="zh-CN" sz="2300" kern="100" dirty="0">
                <a:effectLst/>
                <a:latin typeface="+mn-ea"/>
                <a:ea typeface="+mn-ea"/>
                <a:cs typeface="SimSun" panose="02010600030101010101" pitchFamily="2" charset="-122"/>
              </a:endParaRPr>
            </a:p>
          </p:txBody>
        </p:sp>
        <p:sp>
          <p:nvSpPr>
            <p:cNvPr id="40" name="TextBox 13">
              <a:extLst>
                <a:ext uri="{FF2B5EF4-FFF2-40B4-BE49-F238E27FC236}">
                  <a16:creationId xmlns:a16="http://schemas.microsoft.com/office/drawing/2014/main" id="{7AE0F70A-FFD7-4408-A1F5-DF28A0BE331A}"/>
                </a:ext>
              </a:extLst>
            </p:cNvPr>
            <p:cNvSpPr txBox="1"/>
            <p:nvPr/>
          </p:nvSpPr>
          <p:spPr>
            <a:xfrm>
              <a:off x="171222" y="5854692"/>
              <a:ext cx="103989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凝视</a:t>
              </a:r>
              <a:endParaRPr lang="en-US" altLang="zh-CN" sz="2300" kern="100" dirty="0">
                <a:effectLst/>
                <a:latin typeface="+mn-ea"/>
                <a:ea typeface="+mn-ea"/>
                <a:cs typeface="SimSun" panose="02010600030101010101" pitchFamily="2" charset="-122"/>
              </a:endParaRPr>
            </a:p>
          </p:txBody>
        </p:sp>
        <p:pic>
          <p:nvPicPr>
            <p:cNvPr id="1026" name="Picture 2" descr="Eyes — Aistė Stancikaitė">
              <a:extLst>
                <a:ext uri="{FF2B5EF4-FFF2-40B4-BE49-F238E27FC236}">
                  <a16:creationId xmlns:a16="http://schemas.microsoft.com/office/drawing/2014/main" id="{393C6DC3-E37C-D3C2-3B3E-996FDDB318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65" b="28287"/>
            <a:stretch/>
          </p:blipFill>
          <p:spPr bwMode="auto">
            <a:xfrm>
              <a:off x="-1938" y="4286686"/>
              <a:ext cx="1386215" cy="43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0EE12A4-2A26-1444-F2D1-9517EDC3213C}"/>
                </a:ext>
              </a:extLst>
            </p:cNvPr>
            <p:cNvPicPr>
              <a:picLocks noChangeAspect="1"/>
            </p:cNvPicPr>
            <p:nvPr/>
          </p:nvPicPr>
          <p:blipFill rotWithShape="1">
            <a:blip r:embed="rId9"/>
            <a:srcRect t="14225"/>
            <a:stretch/>
          </p:blipFill>
          <p:spPr>
            <a:xfrm>
              <a:off x="-47183" y="5374245"/>
              <a:ext cx="1476705" cy="559678"/>
            </a:xfrm>
            <a:prstGeom prst="rect">
              <a:avLst/>
            </a:prstGeom>
          </p:spPr>
        </p:pic>
      </p:grpSp>
    </p:spTree>
    <p:extLst>
      <p:ext uri="{BB962C8B-B14F-4D97-AF65-F5344CB8AC3E}">
        <p14:creationId xmlns:p14="http://schemas.microsoft.com/office/powerpoint/2010/main" val="115981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solidFill>
            <a:schemeClr val="accent2">
              <a:lumMod val="20000"/>
              <a:lumOff val="80000"/>
            </a:schemeClr>
          </a:solidFill>
          <a:ln w="0"/>
        </p:spPr>
        <p:txBody>
          <a:bodyPr anchor="ctr"/>
          <a:lstStyle/>
          <a:p>
            <a:pPr lvl="0" algn="ctr"/>
            <a:r>
              <a:rPr lang="zh-CN"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solidFill>
            <a:schemeClr val="accent2">
              <a:lumMod val="20000"/>
              <a:lumOff val="80000"/>
            </a:schemeClr>
          </a:solidFill>
          <a:ln w="0"/>
        </p:spPr>
        <p:txBody>
          <a:bodyPr anchor="ctr"/>
          <a:lstStyle/>
          <a:p>
            <a:pPr lvl="0" algn="ctr"/>
            <a:r>
              <a:rPr lang="zh-CN"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solidFill>
            <a:schemeClr val="accent2">
              <a:lumMod val="20000"/>
              <a:lumOff val="80000"/>
            </a:schemeClr>
          </a:solidFill>
          <a:ln w="0"/>
        </p:spPr>
        <p:txBody>
          <a:bodyPr anchor="ctr"/>
          <a:lstStyle/>
          <a:p>
            <a:pPr lvl="0" algn="ctr"/>
            <a:r>
              <a:rPr lang="zh-CN" altLang="en-US" dirty="0"/>
              <a:t>快速两次眨眼</a:t>
            </a:r>
            <a:r>
              <a:rPr lang="zh-CN" dirty="0"/>
              <a:t>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solidFill>
            <a:schemeClr val="accent2">
              <a:lumMod val="20000"/>
              <a:lumOff val="80000"/>
            </a:schemeClr>
          </a:solidFill>
          <a:ln w="0"/>
        </p:spPr>
        <p:txBody>
          <a:bodyPr anchor="ctr"/>
          <a:lstStyle/>
          <a:p>
            <a:pPr lvl="0" algn="ctr"/>
            <a:r>
              <a:rPr lang="zh-CN" altLang="en-US" dirty="0"/>
              <a:t>凝视以</a:t>
            </a:r>
            <a:r>
              <a:rPr lang="zh-CN"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28" name="组合 27">
            <a:extLst>
              <a:ext uri="{FF2B5EF4-FFF2-40B4-BE49-F238E27FC236}">
                <a16:creationId xmlns:a16="http://schemas.microsoft.com/office/drawing/2014/main" id="{C9A03228-D57E-3C63-357B-AF980FE687A1}"/>
              </a:ext>
            </a:extLst>
          </p:cNvPr>
          <p:cNvGrpSpPr/>
          <p:nvPr/>
        </p:nvGrpSpPr>
        <p:grpSpPr>
          <a:xfrm>
            <a:off x="2608265" y="3475931"/>
            <a:ext cx="6975470" cy="2934493"/>
            <a:chOff x="2536368" y="3475931"/>
            <a:chExt cx="6975470" cy="2934493"/>
          </a:xfrm>
        </p:grpSpPr>
        <p:grpSp>
          <p:nvGrpSpPr>
            <p:cNvPr id="27" name="组合 26">
              <a:extLst>
                <a:ext uri="{FF2B5EF4-FFF2-40B4-BE49-F238E27FC236}">
                  <a16:creationId xmlns:a16="http://schemas.microsoft.com/office/drawing/2014/main" id="{65CA7425-8524-7CDA-598E-2A4C026520F6}"/>
                </a:ext>
              </a:extLst>
            </p:cNvPr>
            <p:cNvGrpSpPr/>
            <p:nvPr/>
          </p:nvGrpSpPr>
          <p:grpSpPr>
            <a:xfrm>
              <a:off x="2536368" y="3475931"/>
              <a:ext cx="2626716" cy="2934493"/>
              <a:chOff x="2536368" y="3475931"/>
              <a:chExt cx="2626716" cy="2934493"/>
            </a:xfrm>
          </p:grpSpPr>
          <p:sp>
            <p:nvSpPr>
              <p:cNvPr id="25" name="TextBox 24">
                <a:extLst>
                  <a:ext uri="{FF2B5EF4-FFF2-40B4-BE49-F238E27FC236}">
                    <a16:creationId xmlns:a16="http://schemas.microsoft.com/office/drawing/2014/main" id="{622001EC-01E5-B6E5-2352-487DF73F09F9}"/>
                  </a:ext>
                </a:extLst>
              </p:cNvPr>
              <p:cNvSpPr txBox="1"/>
              <p:nvPr/>
            </p:nvSpPr>
            <p:spPr>
              <a:xfrm>
                <a:off x="2949626" y="610264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pic>
            <p:nvPicPr>
              <p:cNvPr id="8" name="图片 7" descr="玩具熊&#10;&#10;中度可信度描述已自动生成">
                <a:extLst>
                  <a:ext uri="{FF2B5EF4-FFF2-40B4-BE49-F238E27FC236}">
                    <a16:creationId xmlns:a16="http://schemas.microsoft.com/office/drawing/2014/main" id="{BF86923C-CB87-9A66-EE21-F238CD8A5B61}"/>
                  </a:ext>
                </a:extLst>
              </p:cNvPr>
              <p:cNvPicPr>
                <a:picLocks noChangeAspect="1"/>
              </p:cNvPicPr>
              <p:nvPr/>
            </p:nvPicPr>
            <p:blipFill>
              <a:blip r:embed="rId3"/>
              <a:stretch>
                <a:fillRect/>
              </a:stretch>
            </p:blipFill>
            <p:spPr>
              <a:xfrm>
                <a:off x="2536368" y="3475931"/>
                <a:ext cx="2626716" cy="2626716"/>
              </a:xfrm>
              <a:prstGeom prst="rect">
                <a:avLst/>
              </a:prstGeom>
              <a:effectLst>
                <a:softEdge rad="63500"/>
              </a:effectLst>
            </p:spPr>
          </p:pic>
        </p:grpSp>
        <p:grpSp>
          <p:nvGrpSpPr>
            <p:cNvPr id="18" name="组合 17">
              <a:extLst>
                <a:ext uri="{FF2B5EF4-FFF2-40B4-BE49-F238E27FC236}">
                  <a16:creationId xmlns:a16="http://schemas.microsoft.com/office/drawing/2014/main" id="{91AE5597-26F9-CAF4-F3D7-2BA37A16BBD8}"/>
                </a:ext>
              </a:extLst>
            </p:cNvPr>
            <p:cNvGrpSpPr/>
            <p:nvPr/>
          </p:nvGrpSpPr>
          <p:grpSpPr>
            <a:xfrm>
              <a:off x="6883838" y="3492753"/>
              <a:ext cx="2628000" cy="2900848"/>
              <a:chOff x="6883838" y="3509576"/>
              <a:chExt cx="2628000" cy="2900848"/>
            </a:xfrm>
          </p:grpSpPr>
          <p:grpSp>
            <p:nvGrpSpPr>
              <p:cNvPr id="17" name="组合 16">
                <a:extLst>
                  <a:ext uri="{FF2B5EF4-FFF2-40B4-BE49-F238E27FC236}">
                    <a16:creationId xmlns:a16="http://schemas.microsoft.com/office/drawing/2014/main" id="{A2BDF5CB-0037-E953-AB86-A9317584F0AB}"/>
                  </a:ext>
                </a:extLst>
              </p:cNvPr>
              <p:cNvGrpSpPr/>
              <p:nvPr/>
            </p:nvGrpSpPr>
            <p:grpSpPr>
              <a:xfrm>
                <a:off x="6883838" y="3509576"/>
                <a:ext cx="2628000" cy="2900848"/>
                <a:chOff x="6883838" y="3509576"/>
                <a:chExt cx="2628000" cy="2900848"/>
              </a:xfrm>
            </p:grpSpPr>
            <p:sp>
              <p:nvSpPr>
                <p:cNvPr id="26" name="TextBox 25">
                  <a:extLst>
                    <a:ext uri="{FF2B5EF4-FFF2-40B4-BE49-F238E27FC236}">
                      <a16:creationId xmlns:a16="http://schemas.microsoft.com/office/drawing/2014/main" id="{E6A6D09A-B598-02A3-1FF7-C81B506C543A}"/>
                    </a:ext>
                  </a:extLst>
                </p:cNvPr>
                <p:cNvSpPr txBox="1"/>
                <p:nvPr/>
              </p:nvSpPr>
              <p:spPr>
                <a:xfrm>
                  <a:off x="7297738" y="610264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pic>
              <p:nvPicPr>
                <p:cNvPr id="15" name="图片 14" descr="玩具熊&#10;&#10;描述已自动生成">
                  <a:extLst>
                    <a:ext uri="{FF2B5EF4-FFF2-40B4-BE49-F238E27FC236}">
                      <a16:creationId xmlns:a16="http://schemas.microsoft.com/office/drawing/2014/main" id="{938ACA98-EA54-A043-E401-719D5331197A}"/>
                    </a:ext>
                  </a:extLst>
                </p:cNvPr>
                <p:cNvPicPr>
                  <a:picLocks noChangeAspect="1"/>
                </p:cNvPicPr>
                <p:nvPr/>
              </p:nvPicPr>
              <p:blipFill>
                <a:blip r:embed="rId4"/>
                <a:stretch>
                  <a:fillRect/>
                </a:stretch>
              </p:blipFill>
              <p:spPr>
                <a:xfrm>
                  <a:off x="6883838" y="3509576"/>
                  <a:ext cx="2628000" cy="2628000"/>
                </a:xfrm>
                <a:prstGeom prst="rect">
                  <a:avLst/>
                </a:prstGeom>
                <a:effectLst>
                  <a:softEdge rad="63500"/>
                </a:effectLst>
              </p:spPr>
            </p:pic>
          </p:grpSp>
          <p:grpSp>
            <p:nvGrpSpPr>
              <p:cNvPr id="16" name="组合 15">
                <a:extLst>
                  <a:ext uri="{FF2B5EF4-FFF2-40B4-BE49-F238E27FC236}">
                    <a16:creationId xmlns:a16="http://schemas.microsoft.com/office/drawing/2014/main" id="{56B387DF-1B54-FE2D-0311-65E0635265C5}"/>
                  </a:ext>
                </a:extLst>
              </p:cNvPr>
              <p:cNvGrpSpPr/>
              <p:nvPr/>
            </p:nvGrpSpPr>
            <p:grpSpPr>
              <a:xfrm>
                <a:off x="7327953" y="3978352"/>
                <a:ext cx="1739770" cy="1717317"/>
                <a:chOff x="7075868" y="3706157"/>
                <a:chExt cx="2188484" cy="2160240"/>
              </a:xfrm>
            </p:grpSpPr>
            <p:sp>
              <p:nvSpPr>
                <p:cNvPr id="10" name="空心弧 9">
                  <a:extLst>
                    <a:ext uri="{FF2B5EF4-FFF2-40B4-BE49-F238E27FC236}">
                      <a16:creationId xmlns:a16="http://schemas.microsoft.com/office/drawing/2014/main" id="{30F3F4F4-A3AF-6A65-AC5E-37015FEC6EE3}"/>
                    </a:ext>
                  </a:extLst>
                </p:cNvPr>
                <p:cNvSpPr/>
                <p:nvPr/>
              </p:nvSpPr>
              <p:spPr bwMode="auto">
                <a:xfrm rot="-5400000">
                  <a:off x="7075868" y="3706157"/>
                  <a:ext cx="2160240" cy="2160240"/>
                </a:xfrm>
                <a:prstGeom prst="blockArc">
                  <a:avLst/>
                </a:prstGeom>
                <a:solidFill>
                  <a:srgbClr val="FFFF00">
                    <a:alpha val="41000"/>
                  </a:srgb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3" name="空心弧 12">
                  <a:extLst>
                    <a:ext uri="{FF2B5EF4-FFF2-40B4-BE49-F238E27FC236}">
                      <a16:creationId xmlns:a16="http://schemas.microsoft.com/office/drawing/2014/main" id="{2C738B31-6FE5-C7CE-45E0-2DC46EBD4D02}"/>
                    </a:ext>
                  </a:extLst>
                </p:cNvPr>
                <p:cNvSpPr/>
                <p:nvPr/>
              </p:nvSpPr>
              <p:spPr bwMode="auto">
                <a:xfrm rot="5400000">
                  <a:off x="7104112" y="3706157"/>
                  <a:ext cx="2160240" cy="2160240"/>
                </a:xfrm>
                <a:prstGeom prst="blockArc">
                  <a:avLst/>
                </a:prstGeom>
                <a:solidFill>
                  <a:schemeClr val="accent3">
                    <a:alpha val="41000"/>
                  </a:scheme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grpSp>
      </p:grpSp>
    </p:spTree>
    <p:extLst>
      <p:ext uri="{BB962C8B-B14F-4D97-AF65-F5344CB8AC3E}">
        <p14:creationId xmlns:p14="http://schemas.microsoft.com/office/powerpoint/2010/main" val="42840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7"/>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研究内容三：头眼协同对象操纵</a:t>
            </a:r>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3" name="组合 32">
            <a:extLst>
              <a:ext uri="{FF2B5EF4-FFF2-40B4-BE49-F238E27FC236}">
                <a16:creationId xmlns:a16="http://schemas.microsoft.com/office/drawing/2014/main" id="{ABDF0531-7BA4-32BA-FF83-C3067DA89B43}"/>
              </a:ext>
            </a:extLst>
          </p:cNvPr>
          <p:cNvGrpSpPr/>
          <p:nvPr/>
        </p:nvGrpSpPr>
        <p:grpSpPr>
          <a:xfrm>
            <a:off x="670722" y="2135290"/>
            <a:ext cx="10850556" cy="902527"/>
            <a:chOff x="1143638" y="2135290"/>
            <a:chExt cx="10850556" cy="902527"/>
          </a:xfrm>
        </p:grpSpPr>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1207946" cy="891255"/>
            </a:xfrm>
            <a:prstGeom prst="roundRect">
              <a:avLst/>
            </a:prstGeom>
            <a:solidFill>
              <a:schemeClr val="accent2">
                <a:lumMod val="20000"/>
                <a:lumOff val="80000"/>
              </a:schemeClr>
            </a:solidFill>
            <a:ln w="0"/>
          </p:spPr>
          <p:txBody>
            <a:bodyPr anchor="ctr"/>
            <a:lstStyle/>
            <a:p>
              <a:pPr lvl="0" algn="ctr"/>
              <a:r>
                <a:rPr lang="zh-CN" altLang="en-US" dirty="0"/>
                <a:t>对象</a:t>
              </a:r>
              <a:endParaRPr lang="en-US" altLang="zh-CN" dirty="0"/>
            </a:p>
            <a:p>
              <a:pPr lvl="0" algn="ctr"/>
              <a:r>
                <a:rPr lang="zh-CN" altLang="en-US" dirty="0"/>
                <a:t>被选择</a:t>
              </a:r>
              <a:endParaRPr lang="zh-CN" dirty="0"/>
            </a:p>
          </p:txBody>
        </p:sp>
        <p:sp>
          <p:nvSpPr>
            <p:cNvPr id="16" name="圆角矩形 30">
              <a:extLst>
                <a:ext uri="{FF2B5EF4-FFF2-40B4-BE49-F238E27FC236}">
                  <a16:creationId xmlns:a16="http://schemas.microsoft.com/office/drawing/2014/main" id="{A305384C-80DD-9ED8-B600-385CE8FCC4C8}"/>
                </a:ext>
              </a:extLst>
            </p:cNvPr>
            <p:cNvSpPr/>
            <p:nvPr/>
          </p:nvSpPr>
          <p:spPr>
            <a:xfrm>
              <a:off x="2639616" y="2139048"/>
              <a:ext cx="2067896" cy="891255"/>
            </a:xfrm>
            <a:prstGeom prst="roundRect">
              <a:avLst/>
            </a:prstGeom>
            <a:solidFill>
              <a:schemeClr val="accent2">
                <a:lumMod val="20000"/>
                <a:lumOff val="80000"/>
              </a:schemeClr>
            </a:solidFill>
            <a:ln w="0"/>
          </p:spPr>
          <p:txBody>
            <a:bodyPr anchor="ctr"/>
            <a:lstStyle/>
            <a:p>
              <a:pPr lvl="0" algn="ctr"/>
              <a:r>
                <a:rPr lang="zh-CN" dirty="0"/>
                <a:t>生成</a:t>
              </a:r>
              <a:r>
                <a:rPr lang="zh-CN" altLang="en-US" dirty="0"/>
                <a:t>缩放和</a:t>
              </a:r>
              <a:endParaRPr lang="en-US" altLang="zh-CN" dirty="0"/>
            </a:p>
            <a:p>
              <a:pPr lvl="0" algn="ctr"/>
              <a:r>
                <a:rPr lang="zh-CN" altLang="en-US" dirty="0"/>
                <a:t>旋转辅助柄</a:t>
              </a:r>
              <a:endParaRPr lang="zh-CN" dirty="0"/>
            </a:p>
          </p:txBody>
        </p:sp>
        <p:sp>
          <p:nvSpPr>
            <p:cNvPr id="17" name="圆角矩形 30">
              <a:extLst>
                <a:ext uri="{FF2B5EF4-FFF2-40B4-BE49-F238E27FC236}">
                  <a16:creationId xmlns:a16="http://schemas.microsoft.com/office/drawing/2014/main" id="{76E0365A-29C8-EA9C-3FBE-05D71DBFC9D3}"/>
                </a:ext>
              </a:extLst>
            </p:cNvPr>
            <p:cNvSpPr/>
            <p:nvPr/>
          </p:nvSpPr>
          <p:spPr>
            <a:xfrm>
              <a:off x="7248128" y="2139049"/>
              <a:ext cx="2240163" cy="898768"/>
            </a:xfrm>
            <a:prstGeom prst="roundRect">
              <a:avLst/>
            </a:prstGeom>
            <a:solidFill>
              <a:schemeClr val="accent2">
                <a:lumMod val="20000"/>
                <a:lumOff val="80000"/>
              </a:schemeClr>
            </a:solidFill>
            <a:ln w="0"/>
          </p:spPr>
          <p:txBody>
            <a:bodyPr anchor="ctr"/>
            <a:lstStyle/>
            <a:p>
              <a:pPr lvl="0" algn="ctr"/>
              <a:r>
                <a:rPr lang="zh-CN" altLang="en-US" dirty="0"/>
                <a:t>凝视以</a:t>
              </a:r>
              <a:r>
                <a:rPr lang="zh-CN" dirty="0"/>
                <a:t>选择</a:t>
              </a:r>
              <a:endParaRPr lang="en-US" altLang="zh-CN" dirty="0"/>
            </a:p>
            <a:p>
              <a:pPr lvl="0" algn="ctr"/>
              <a:r>
                <a:rPr lang="zh-CN" altLang="en-US" dirty="0"/>
                <a:t>缩放或旋转</a:t>
              </a:r>
              <a:endParaRPr lang="zh-CN"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2351584" y="2584676"/>
              <a:ext cx="288032"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5015880" y="2135290"/>
              <a:ext cx="1944216" cy="898769"/>
            </a:xfrm>
            <a:prstGeom prst="roundRect">
              <a:avLst/>
            </a:prstGeom>
            <a:solidFill>
              <a:schemeClr val="accent2">
                <a:lumMod val="20000"/>
                <a:lumOff val="80000"/>
              </a:schemeClr>
            </a:solidFill>
            <a:ln w="0"/>
          </p:spPr>
          <p:txBody>
            <a:bodyPr anchor="ctr"/>
            <a:lstStyle/>
            <a:p>
              <a:pPr lvl="0" algn="ctr"/>
              <a:r>
                <a:rPr lang="zh-CN" altLang="en-US" dirty="0"/>
                <a:t>物体</a:t>
              </a:r>
              <a:r>
                <a:rPr lang="zh-CN" altLang="en-CN" dirty="0"/>
                <a:t>随头部</a:t>
              </a:r>
              <a:endParaRPr lang="en-US" altLang="zh-CN" dirty="0"/>
            </a:p>
            <a:p>
              <a:pPr lvl="0" algn="ctr"/>
              <a:r>
                <a:rPr lang="zh-CN" altLang="en-CN" dirty="0"/>
                <a:t>运动</a:t>
              </a:r>
              <a:r>
                <a:rPr lang="zh-CN" altLang="en-US" dirty="0"/>
                <a:t>移动</a:t>
              </a:r>
              <a:endParaRPr lang="zh-CN" dirty="0"/>
            </a:p>
          </p:txBody>
        </p:sp>
        <p:cxnSp>
          <p:nvCxnSpPr>
            <p:cNvPr id="40" name="Straight Arrow Connector 39">
              <a:extLst>
                <a:ext uri="{FF2B5EF4-FFF2-40B4-BE49-F238E27FC236}">
                  <a16:creationId xmlns:a16="http://schemas.microsoft.com/office/drawing/2014/main" id="{09599414-5EB8-6402-2018-9BE2C02FD685}"/>
                </a:ext>
              </a:extLst>
            </p:cNvPr>
            <p:cNvCxnSpPr>
              <a:cxnSpLocks/>
              <a:stCxn id="16" idx="3"/>
              <a:endCxn id="29" idx="1"/>
            </p:cNvCxnSpPr>
            <p:nvPr/>
          </p:nvCxnSpPr>
          <p:spPr bwMode="auto">
            <a:xfrm flipV="1">
              <a:off x="4707512" y="2584675"/>
              <a:ext cx="308368"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a:stCxn id="29" idx="3"/>
              <a:endCxn id="17" idx="1"/>
            </p:cNvCxnSpPr>
            <p:nvPr/>
          </p:nvCxnSpPr>
          <p:spPr bwMode="auto">
            <a:xfrm>
              <a:off x="6960096" y="2584675"/>
              <a:ext cx="288032" cy="3758"/>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9754031" y="2139049"/>
              <a:ext cx="2240163" cy="898768"/>
            </a:xfrm>
            <a:prstGeom prst="roundRect">
              <a:avLst/>
            </a:prstGeom>
            <a:solidFill>
              <a:schemeClr val="accent2">
                <a:lumMod val="20000"/>
                <a:lumOff val="80000"/>
              </a:schemeClr>
            </a:solidFill>
            <a:ln w="0"/>
          </p:spPr>
          <p:txBody>
            <a:bodyPr anchor="ctr"/>
            <a:lstStyle/>
            <a:p>
              <a:pPr lvl="0" algn="ctr"/>
              <a:r>
                <a:rPr lang="zh-CN" altLang="en-US" dirty="0"/>
                <a:t>快速两次眨眼</a:t>
              </a:r>
              <a:r>
                <a:rPr lang="zh-CN" dirty="0"/>
                <a:t>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3"/>
              <a:endCxn id="44" idx="1"/>
            </p:cNvCxnSpPr>
            <p:nvPr/>
          </p:nvCxnSpPr>
          <p:spPr bwMode="auto">
            <a:xfrm>
              <a:off x="9488291" y="2588433"/>
              <a:ext cx="265740" cy="0"/>
            </a:xfrm>
            <a:prstGeom prst="straightConnector1">
              <a:avLst/>
            </a:prstGeom>
            <a:solidFill>
              <a:schemeClr val="accent1"/>
            </a:solidFill>
            <a:ln w="9525" cap="flat" cmpd="sng" algn="ctr">
              <a:solidFill>
                <a:schemeClr val="tx1"/>
              </a:solidFill>
              <a:prstDash val="dash"/>
              <a:round/>
              <a:headEnd type="none" w="med" len="med"/>
              <a:tailEnd type="triangle"/>
            </a:ln>
          </p:spPr>
        </p:cxnSp>
      </p:grpSp>
      <p:pic>
        <p:nvPicPr>
          <p:cNvPr id="5" name="moving">
            <a:hlinkClick r:id="" action="ppaction://media"/>
            <a:extLst>
              <a:ext uri="{FF2B5EF4-FFF2-40B4-BE49-F238E27FC236}">
                <a16:creationId xmlns:a16="http://schemas.microsoft.com/office/drawing/2014/main" id="{9FA01E8D-B4D2-A575-EE3A-5823A9A2AEB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737340" y="3521082"/>
            <a:ext cx="2457475" cy="2470809"/>
          </a:xfrm>
          <a:prstGeom prst="rect">
            <a:avLst/>
          </a:prstGeom>
          <a:effectLst>
            <a:softEdge rad="63500"/>
          </a:effectLst>
        </p:spPr>
      </p:pic>
      <p:sp>
        <p:nvSpPr>
          <p:cNvPr id="6" name="TextBox 24">
            <a:extLst>
              <a:ext uri="{FF2B5EF4-FFF2-40B4-BE49-F238E27FC236}">
                <a16:creationId xmlns:a16="http://schemas.microsoft.com/office/drawing/2014/main" id="{F688E16B-C4E8-7760-1C99-0B1B1E82748E}"/>
              </a:ext>
            </a:extLst>
          </p:cNvPr>
          <p:cNvSpPr txBox="1"/>
          <p:nvPr/>
        </p:nvSpPr>
        <p:spPr>
          <a:xfrm>
            <a:off x="2978237" y="5991890"/>
            <a:ext cx="1975682" cy="337779"/>
          </a:xfrm>
          <a:prstGeom prst="rect">
            <a:avLst/>
          </a:prstGeom>
          <a:noFill/>
          <a:ln>
            <a:noFill/>
          </a:ln>
        </p:spPr>
        <p:txBody>
          <a:bodyPr wrap="square" rtlCol="0" anchor="t">
            <a:spAutoFit/>
          </a:bodyPr>
          <a:lstStyle/>
          <a:p>
            <a:pPr algn="ctr"/>
            <a:r>
              <a:rPr lang="zh-CN" altLang="en-US" sz="1400" dirty="0">
                <a:latin typeface="SimSun" panose="02010600030101010101" pitchFamily="2" charset="-122"/>
                <a:ea typeface="SimSun" panose="02010600030101010101" pitchFamily="2" charset="-122"/>
                <a:cs typeface="Cambria Math" panose="02040503050406030204" pitchFamily="18" charset="0"/>
              </a:rPr>
              <a:t>空间位移</a:t>
            </a:r>
            <a:endParaRPr lang="en-CN" sz="1400" dirty="0">
              <a:latin typeface="SimSun" panose="02010600030101010101" pitchFamily="2" charset="-122"/>
              <a:ea typeface="SimSun" panose="02010600030101010101" pitchFamily="2" charset="-122"/>
              <a:cs typeface="Cambria Math" panose="02040503050406030204" pitchFamily="18" charset="0"/>
            </a:endParaRPr>
          </a:p>
        </p:txBody>
      </p:sp>
      <p:pic>
        <p:nvPicPr>
          <p:cNvPr id="8" name="rescaling_rotating">
            <a:hlinkClick r:id="" action="ppaction://media"/>
            <a:extLst>
              <a:ext uri="{FF2B5EF4-FFF2-40B4-BE49-F238E27FC236}">
                <a16:creationId xmlns:a16="http://schemas.microsoft.com/office/drawing/2014/main" id="{9A6D02AB-8C69-46D2-091B-8D2BADF0D6C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706708" y="3518440"/>
            <a:ext cx="2747951" cy="2469328"/>
          </a:xfrm>
          <a:prstGeom prst="rect">
            <a:avLst/>
          </a:prstGeom>
          <a:effectLst>
            <a:softEdge rad="63500"/>
          </a:effectLst>
        </p:spPr>
      </p:pic>
      <p:sp>
        <p:nvSpPr>
          <p:cNvPr id="9" name="TextBox 24">
            <a:extLst>
              <a:ext uri="{FF2B5EF4-FFF2-40B4-BE49-F238E27FC236}">
                <a16:creationId xmlns:a16="http://schemas.microsoft.com/office/drawing/2014/main" id="{1BFA9D23-92DD-65A4-F7D8-19890A267DA1}"/>
              </a:ext>
            </a:extLst>
          </p:cNvPr>
          <p:cNvSpPr txBox="1"/>
          <p:nvPr/>
        </p:nvSpPr>
        <p:spPr>
          <a:xfrm>
            <a:off x="7092842" y="5991890"/>
            <a:ext cx="1975682" cy="337779"/>
          </a:xfrm>
          <a:prstGeom prst="rect">
            <a:avLst/>
          </a:prstGeom>
          <a:noFill/>
          <a:ln>
            <a:noFill/>
          </a:ln>
        </p:spPr>
        <p:txBody>
          <a:bodyPr wrap="square" rtlCol="0" anchor="t">
            <a:spAutoFit/>
          </a:bodyPr>
          <a:lstStyle/>
          <a:p>
            <a:pPr algn="ctr"/>
            <a:r>
              <a:rPr lang="zh-CN" altLang="en-US" sz="1400" dirty="0">
                <a:latin typeface="SimSun" panose="02010600030101010101" pitchFamily="2" charset="-122"/>
                <a:ea typeface="SimSun" panose="02010600030101010101" pitchFamily="2" charset="-122"/>
                <a:cs typeface="Cambria Math" panose="02040503050406030204" pitchFamily="18" charset="0"/>
              </a:rPr>
              <a:t>缩放和旋转</a:t>
            </a:r>
            <a:endParaRPr lang="en-CN" sz="1400" dirty="0">
              <a:latin typeface="SimSun" panose="02010600030101010101" pitchFamily="2" charset="-122"/>
              <a:ea typeface="SimSun" panose="02010600030101010101" pitchFamily="2" charset="-122"/>
              <a:cs typeface="Cambria Math" panose="02040503050406030204" pitchFamily="18" charset="0"/>
            </a:endParaRPr>
          </a:p>
        </p:txBody>
      </p:sp>
    </p:spTree>
    <p:extLst>
      <p:ext uri="{BB962C8B-B14F-4D97-AF65-F5344CB8AC3E}">
        <p14:creationId xmlns:p14="http://schemas.microsoft.com/office/powerpoint/2010/main" val="16820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11" fill="hold"/>
                                        <p:tgtEl>
                                          <p:spTgt spid="5"/>
                                        </p:tgtEl>
                                      </p:cBhvr>
                                    </p:cmd>
                                  </p:childTnLst>
                                </p:cTn>
                              </p:par>
                              <p:par>
                                <p:cTn id="7" presetID="1" presetClass="mediacall" presetSubtype="0" fill="hold" nodeType="withEffect">
                                  <p:stCondLst>
                                    <p:cond delay="0"/>
                                  </p:stCondLst>
                                  <p:childTnLst>
                                    <p:cmd type="call" cmd="playFrom(0.0)">
                                      <p:cBhvr>
                                        <p:cTn id="8" dur="131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video>
              <p:cMediaNode vol="80000">
                <p:cTn id="10" repeatCount="indefinite"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5" name="图片 4" descr="图示&#10;&#10;描述已自动生成">
            <a:extLst>
              <a:ext uri="{FF2B5EF4-FFF2-40B4-BE49-F238E27FC236}">
                <a16:creationId xmlns:a16="http://schemas.microsoft.com/office/drawing/2014/main" id="{151990B8-8996-4C56-F572-648B3A27FCD6}"/>
              </a:ext>
            </a:extLst>
          </p:cNvPr>
          <p:cNvPicPr>
            <a:picLocks noChangeAspect="1"/>
          </p:cNvPicPr>
          <p:nvPr/>
        </p:nvPicPr>
        <p:blipFill>
          <a:blip r:embed="rId3"/>
          <a:stretch>
            <a:fillRect/>
          </a:stretch>
        </p:blipFill>
        <p:spPr>
          <a:xfrm>
            <a:off x="929426" y="1002391"/>
            <a:ext cx="10333148" cy="5666969"/>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en-US" altLang="zh-CN" dirty="0"/>
              <a:t>Gaze</a:t>
            </a:r>
            <a:r>
              <a:rPr lang="zh-CN" altLang="en-US" dirty="0"/>
              <a:t>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617121-A392-4C58-A224-B76A02EBD2AB}"/>
              </a:ext>
            </a:extLst>
          </p:cNvPr>
          <p:cNvSpPr>
            <a:spLocks noGrp="1"/>
          </p:cNvSpPr>
          <p:nvPr>
            <p:ph idx="1"/>
          </p:nvPr>
        </p:nvSpPr>
        <p:spPr>
          <a:xfrm>
            <a:off x="336000" y="712800"/>
            <a:ext cx="11520000" cy="557213"/>
          </a:xfrm>
        </p:spPr>
        <p:txBody>
          <a:bodyPr/>
          <a:lstStyle/>
          <a:p>
            <a:r>
              <a:rPr lang="zh-CN" altLang="en-US" dirty="0"/>
              <a:t>研究内容</a:t>
            </a: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三、研究内容</a:t>
            </a:r>
          </a:p>
        </p:txBody>
      </p:sp>
      <p:grpSp>
        <p:nvGrpSpPr>
          <p:cNvPr id="54" name="组合 53">
            <a:extLst>
              <a:ext uri="{FF2B5EF4-FFF2-40B4-BE49-F238E27FC236}">
                <a16:creationId xmlns:a16="http://schemas.microsoft.com/office/drawing/2014/main" id="{A5509431-1F7C-1313-8346-38C2214CFA0C}"/>
              </a:ext>
            </a:extLst>
          </p:cNvPr>
          <p:cNvGrpSpPr/>
          <p:nvPr/>
        </p:nvGrpSpPr>
        <p:grpSpPr>
          <a:xfrm>
            <a:off x="1951123" y="3933056"/>
            <a:ext cx="8289754" cy="2603133"/>
            <a:chOff x="2270742" y="4066228"/>
            <a:chExt cx="8289754" cy="2603133"/>
          </a:xfrm>
        </p:grpSpPr>
        <p:sp>
          <p:nvSpPr>
            <p:cNvPr id="79" name="矩形: 圆角 78">
              <a:extLst>
                <a:ext uri="{FF2B5EF4-FFF2-40B4-BE49-F238E27FC236}">
                  <a16:creationId xmlns:a16="http://schemas.microsoft.com/office/drawing/2014/main" id="{4B936436-B680-40FD-AEB1-539FFA92D31A}"/>
                </a:ext>
              </a:extLst>
            </p:cNvPr>
            <p:cNvSpPr/>
            <p:nvPr/>
          </p:nvSpPr>
          <p:spPr>
            <a:xfrm>
              <a:off x="2270742" y="4066228"/>
              <a:ext cx="8289754" cy="2603133"/>
            </a:xfrm>
            <a:prstGeom prst="roundRect">
              <a:avLst/>
            </a:prstGeom>
            <a:solidFill>
              <a:srgbClr val="D6EAE6"/>
            </a:solidFill>
            <a:ln w="28575">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grpSp>
          <p:nvGrpSpPr>
            <p:cNvPr id="53" name="组合 52">
              <a:extLst>
                <a:ext uri="{FF2B5EF4-FFF2-40B4-BE49-F238E27FC236}">
                  <a16:creationId xmlns:a16="http://schemas.microsoft.com/office/drawing/2014/main" id="{E71E5DA4-FF10-1AAE-E7E7-A9865A48C9CB}"/>
                </a:ext>
              </a:extLst>
            </p:cNvPr>
            <p:cNvGrpSpPr/>
            <p:nvPr/>
          </p:nvGrpSpPr>
          <p:grpSpPr>
            <a:xfrm>
              <a:off x="2514623" y="4257087"/>
              <a:ext cx="7801992" cy="2252980"/>
              <a:chOff x="2564164" y="4257087"/>
              <a:chExt cx="7801992" cy="2252980"/>
            </a:xfrm>
          </p:grpSpPr>
          <p:sp>
            <p:nvSpPr>
              <p:cNvPr id="84" name="矩形: 圆角 83">
                <a:extLst>
                  <a:ext uri="{FF2B5EF4-FFF2-40B4-BE49-F238E27FC236}">
                    <a16:creationId xmlns:a16="http://schemas.microsoft.com/office/drawing/2014/main" id="{AEC4B258-F927-48F4-964D-1E12B6A54852}"/>
                  </a:ext>
                </a:extLst>
              </p:cNvPr>
              <p:cNvSpPr/>
              <p:nvPr/>
            </p:nvSpPr>
            <p:spPr>
              <a:xfrm>
                <a:off x="4131234" y="6171513"/>
                <a:ext cx="4667853" cy="338554"/>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a:t>
                </a:r>
                <a:r>
                  <a:rPr lang="zh-CN" altLang="en-US" sz="1400" b="1" kern="100" dirty="0">
                    <a:solidFill>
                      <a:schemeClr val="bg1"/>
                    </a:solidFill>
                    <a:effectLst/>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dirty="0">
                    <a:solidFill>
                      <a:schemeClr val="bg1"/>
                    </a:solidFill>
                    <a:effectLst/>
                    <a:latin typeface="微软雅黑" panose="020B0503020204020204" charset="-122"/>
                    <a:ea typeface="微软雅黑" panose="020B0503020204020204" charset="-122"/>
                  </a:rPr>
                  <a:t>精度误差</a:t>
                </a:r>
                <a:r>
                  <a:rPr lang="zh-CN" altLang="en-US" sz="1400" b="1" kern="100" dirty="0">
                    <a:solidFill>
                      <a:schemeClr val="bg1"/>
                    </a:solidFill>
                    <a:latin typeface="微软雅黑" panose="020B0503020204020204" charset="-122"/>
                    <a:ea typeface="微软雅黑" panose="020B0503020204020204" charset="-122"/>
                  </a:rPr>
                  <a:t>和</a:t>
                </a:r>
                <a:r>
                  <a:rPr lang="zh-CN" altLang="zh-CN" sz="1400" b="1" kern="100" dirty="0">
                    <a:solidFill>
                      <a:schemeClr val="bg1"/>
                    </a:solidFill>
                    <a:effectLst/>
                    <a:latin typeface="微软雅黑" panose="020B0503020204020204" charset="-122"/>
                    <a:ea typeface="微软雅黑" panose="020B0503020204020204" charset="-122"/>
                  </a:rPr>
                  <a:t>完成任务的时间</a:t>
                </a:r>
                <a:endParaRPr lang="zh-CN" altLang="en-US" sz="1400" b="1" kern="100" dirty="0">
                  <a:solidFill>
                    <a:schemeClr val="bg1"/>
                  </a:solidFill>
                  <a:effectLst/>
                  <a:latin typeface="微软雅黑" panose="020B0503020204020204" charset="-122"/>
                  <a:ea typeface="微软雅黑" panose="020B0503020204020204" charset="-122"/>
                </a:endParaRPr>
              </a:p>
            </p:txBody>
          </p:sp>
          <mc:AlternateContent xmlns:mc="http://schemas.openxmlformats.org/markup-compatibility/2006">
            <mc:Choice xmlns:am3d="http://schemas.microsoft.com/office/drawing/2017/model3d" Requires="am3d">
              <p:graphicFrame>
                <p:nvGraphicFramePr>
                  <p:cNvPr id="120" name="3D Model 20" descr="Prism And Basal Pinacoid White">
                    <a:extLst>
                      <a:ext uri="{FF2B5EF4-FFF2-40B4-BE49-F238E27FC236}">
                        <a16:creationId xmlns:a16="http://schemas.microsoft.com/office/drawing/2014/main" id="{23A60C83-5EB2-46F6-B295-C3EF7DBBAE33}"/>
                      </a:ext>
                    </a:extLst>
                  </p:cNvPr>
                  <p:cNvGraphicFramePr>
                    <a:graphicFrameLocks noChangeAspect="1"/>
                  </p:cNvGraphicFramePr>
                  <p:nvPr>
                    <p:extLst>
                      <p:ext uri="{D42A27DB-BD31-4B8C-83A1-F6EECF244321}">
                        <p14:modId xmlns:p14="http://schemas.microsoft.com/office/powerpoint/2010/main" val="393608197"/>
                      </p:ext>
                    </p:extLst>
                  </p:nvPr>
                </p:nvGraphicFramePr>
                <p:xfrm rot="20715645">
                  <a:off x="5200267" y="5167855"/>
                  <a:ext cx="755292" cy="866062"/>
                </p:xfrm>
                <a:graphic>
                  <a:graphicData uri="http://schemas.microsoft.com/office/drawing/2017/model3d">
                    <am3d:model3d r:embed="rId2">
                      <am3d:spPr>
                        <a:xfrm rot="20715645">
                          <a:off x="0" y="0"/>
                          <a:ext cx="755292" cy="866062"/>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222123" ay="-2741374" az="9098092"/>
                        <am3d:postTrans dx="0" dy="0" dz="0"/>
                      </am3d:trans>
                      <am3d:raster rName="Office3DRenderer" rVer="16.0.8326">
                        <am3d:blip r:embed="rId3"/>
                      </am3d:raster>
                      <am3d:objViewport viewportSz="879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0" name="3D Model 20" descr="Prism And Basal Pinacoid White">
                    <a:extLst>
                      <a:ext uri="{FF2B5EF4-FFF2-40B4-BE49-F238E27FC236}">
                        <a16:creationId xmlns:a16="http://schemas.microsoft.com/office/drawing/2014/main" id="{23A60C83-5EB2-46F6-B295-C3EF7DBBAE33}"/>
                      </a:ext>
                    </a:extLst>
                  </p:cNvPr>
                  <p:cNvPicPr>
                    <a:picLocks noGrp="1" noRot="1" noChangeAspect="1" noMove="1" noResize="1" noEditPoints="1" noAdjustHandles="1" noChangeArrowheads="1" noChangeShapeType="1" noCrop="1"/>
                  </p:cNvPicPr>
                  <p:nvPr/>
                </p:nvPicPr>
                <p:blipFill>
                  <a:blip r:embed="rId3"/>
                  <a:stretch>
                    <a:fillRect/>
                  </a:stretch>
                </p:blipFill>
                <p:spPr>
                  <a:xfrm rot="20715645">
                    <a:off x="4831107" y="5034683"/>
                    <a:ext cx="755292" cy="866062"/>
                  </a:xfrm>
                  <a:prstGeom prst="rect">
                    <a:avLst/>
                  </a:prstGeom>
                </p:spPr>
              </p:pic>
            </mc:Fallback>
          </mc:AlternateContent>
          <p:grpSp>
            <p:nvGrpSpPr>
              <p:cNvPr id="51" name="组合 50">
                <a:extLst>
                  <a:ext uri="{FF2B5EF4-FFF2-40B4-BE49-F238E27FC236}">
                    <a16:creationId xmlns:a16="http://schemas.microsoft.com/office/drawing/2014/main" id="{5D81673E-C8B5-53E9-1039-969913E7309B}"/>
                  </a:ext>
                </a:extLst>
              </p:cNvPr>
              <p:cNvGrpSpPr/>
              <p:nvPr/>
            </p:nvGrpSpPr>
            <p:grpSpPr>
              <a:xfrm>
                <a:off x="2564164" y="4257087"/>
                <a:ext cx="7801992" cy="1641723"/>
                <a:chOff x="2564164" y="4257087"/>
                <a:chExt cx="7801992" cy="1641723"/>
              </a:xfrm>
            </p:grpSpPr>
            <p:sp>
              <p:nvSpPr>
                <p:cNvPr id="80" name="文本框 79">
                  <a:extLst>
                    <a:ext uri="{FF2B5EF4-FFF2-40B4-BE49-F238E27FC236}">
                      <a16:creationId xmlns:a16="http://schemas.microsoft.com/office/drawing/2014/main" id="{82B1814B-477A-4F16-AAD5-42948182DE11}"/>
                    </a:ext>
                  </a:extLst>
                </p:cNvPr>
                <p:cNvSpPr txBox="1"/>
                <p:nvPr/>
              </p:nvSpPr>
              <p:spPr>
                <a:xfrm>
                  <a:off x="2564164" y="4496410"/>
                  <a:ext cx="2075026" cy="338554"/>
                </a:xfrm>
                <a:prstGeom prst="rect">
                  <a:avLst/>
                </a:prstGeom>
                <a:no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grpSp>
              <p:nvGrpSpPr>
                <p:cNvPr id="50" name="组合 49">
                  <a:extLst>
                    <a:ext uri="{FF2B5EF4-FFF2-40B4-BE49-F238E27FC236}">
                      <a16:creationId xmlns:a16="http://schemas.microsoft.com/office/drawing/2014/main" id="{2E9561D7-1F3A-2F9B-B277-12CB05344990}"/>
                    </a:ext>
                  </a:extLst>
                </p:cNvPr>
                <p:cNvGrpSpPr/>
                <p:nvPr/>
              </p:nvGrpSpPr>
              <p:grpSpPr>
                <a:xfrm>
                  <a:off x="4724337" y="4257087"/>
                  <a:ext cx="5641819" cy="817200"/>
                  <a:chOff x="4724337" y="4257087"/>
                  <a:chExt cx="5641819" cy="817200"/>
                </a:xfrm>
              </p:grpSpPr>
              <p:sp>
                <p:nvSpPr>
                  <p:cNvPr id="81" name="矩形: 圆角 80">
                    <a:extLst>
                      <a:ext uri="{FF2B5EF4-FFF2-40B4-BE49-F238E27FC236}">
                        <a16:creationId xmlns:a16="http://schemas.microsoft.com/office/drawing/2014/main" id="{9B11ADAB-49D9-4523-94F4-1877609B5484}"/>
                      </a:ext>
                    </a:extLst>
                  </p:cNvPr>
                  <p:cNvSpPr/>
                  <p:nvPr/>
                </p:nvSpPr>
                <p:spPr>
                  <a:xfrm>
                    <a:off x="4724337"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Task1</a:t>
                    </a:r>
                  </a:p>
                  <a:p>
                    <a:pPr lvl="0" algn="ctr"/>
                    <a:r>
                      <a:rPr lang="zh-CN" altLang="en-US" sz="1400" dirty="0">
                        <a:solidFill>
                          <a:schemeClr val="tx1"/>
                        </a:solidFill>
                      </a:rPr>
                      <a:t>对无干扰的单个物体的操纵</a:t>
                    </a:r>
                    <a:endParaRPr lang="en-US" altLang="zh-CN" sz="1400" dirty="0">
                      <a:solidFill>
                        <a:schemeClr val="tx1"/>
                      </a:solidFill>
                    </a:endParaRPr>
                  </a:p>
                </p:txBody>
              </p:sp>
              <p:sp>
                <p:nvSpPr>
                  <p:cNvPr id="82" name="矩形: 圆角 81">
                    <a:extLst>
                      <a:ext uri="{FF2B5EF4-FFF2-40B4-BE49-F238E27FC236}">
                        <a16:creationId xmlns:a16="http://schemas.microsoft.com/office/drawing/2014/main" id="{2D9ACC6E-D973-4F00-816E-BE1E154819E2}"/>
                      </a:ext>
                    </a:extLst>
                  </p:cNvPr>
                  <p:cNvSpPr/>
                  <p:nvPr/>
                </p:nvSpPr>
                <p:spPr>
                  <a:xfrm>
                    <a:off x="6690768"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Task2</a:t>
                    </a:r>
                  </a:p>
                  <a:p>
                    <a:pPr lvl="0" algn="ctr"/>
                    <a:r>
                      <a:rPr lang="zh-CN" altLang="en-US" sz="1400" dirty="0">
                        <a:solidFill>
                          <a:schemeClr val="tx1"/>
                        </a:solidFill>
                      </a:rPr>
                      <a:t>对有干扰的单个物体的操纵</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8657200" y="4257899"/>
                    <a:ext cx="1708956" cy="815577"/>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Task3</a:t>
                    </a:r>
                  </a:p>
                  <a:p>
                    <a:pPr lvl="0" algn="ctr"/>
                    <a:r>
                      <a:rPr lang="zh-CN" altLang="en-US" sz="1400" dirty="0">
                        <a:solidFill>
                          <a:schemeClr val="tx1"/>
                        </a:solidFill>
                      </a:rPr>
                      <a:t>对多个物体的操纵</a:t>
                    </a:r>
                    <a:endParaRPr lang="en-US" altLang="zh-CN" sz="1400" dirty="0">
                      <a:solidFill>
                        <a:schemeClr val="tx1"/>
                      </a:solidFill>
                    </a:endParaRPr>
                  </a:p>
                </p:txBody>
              </p:sp>
            </p:grpSp>
            <p:pic>
              <p:nvPicPr>
                <p:cNvPr id="124" name="图片 123">
                  <a:extLst>
                    <a:ext uri="{FF2B5EF4-FFF2-40B4-BE49-F238E27FC236}">
                      <a16:creationId xmlns:a16="http://schemas.microsoft.com/office/drawing/2014/main" id="{861EFB7C-49A2-4728-8971-61E40EB71B3F}"/>
                    </a:ext>
                  </a:extLst>
                </p:cNvPr>
                <p:cNvPicPr>
                  <a:picLocks noChangeAspect="1"/>
                </p:cNvPicPr>
                <p:nvPr/>
              </p:nvPicPr>
              <p:blipFill>
                <a:blip r:embed="rId4"/>
                <a:stretch>
                  <a:fillRect/>
                </a:stretch>
              </p:blipFill>
              <p:spPr>
                <a:xfrm>
                  <a:off x="6968185" y="5097045"/>
                  <a:ext cx="1155259" cy="801765"/>
                </a:xfrm>
                <a:prstGeom prst="rect">
                  <a:avLst/>
                </a:prstGeom>
              </p:spPr>
            </p:pic>
            <p:pic>
              <p:nvPicPr>
                <p:cNvPr id="125" name="图片 124">
                  <a:extLst>
                    <a:ext uri="{FF2B5EF4-FFF2-40B4-BE49-F238E27FC236}">
                      <a16:creationId xmlns:a16="http://schemas.microsoft.com/office/drawing/2014/main" id="{5A40DCA0-A3B6-4A42-A05F-00FAD3409425}"/>
                    </a:ext>
                  </a:extLst>
                </p:cNvPr>
                <p:cNvPicPr>
                  <a:picLocks noChangeAspect="1"/>
                </p:cNvPicPr>
                <p:nvPr/>
              </p:nvPicPr>
              <p:blipFill>
                <a:blip r:embed="rId5"/>
                <a:stretch>
                  <a:fillRect/>
                </a:stretch>
              </p:blipFill>
              <p:spPr>
                <a:xfrm>
                  <a:off x="9001378" y="5063979"/>
                  <a:ext cx="1020172" cy="833524"/>
                </a:xfrm>
                <a:prstGeom prst="rect">
                  <a:avLst/>
                </a:prstGeom>
              </p:spPr>
            </p:pic>
          </p:grpSp>
        </p:grpSp>
      </p:grpSp>
      <p:grpSp>
        <p:nvGrpSpPr>
          <p:cNvPr id="55" name="组合 54">
            <a:extLst>
              <a:ext uri="{FF2B5EF4-FFF2-40B4-BE49-F238E27FC236}">
                <a16:creationId xmlns:a16="http://schemas.microsoft.com/office/drawing/2014/main" id="{FB4BFD87-5193-5A20-6365-9E2F25F4C41C}"/>
              </a:ext>
            </a:extLst>
          </p:cNvPr>
          <p:cNvGrpSpPr/>
          <p:nvPr/>
        </p:nvGrpSpPr>
        <p:grpSpPr>
          <a:xfrm>
            <a:off x="347729" y="1479511"/>
            <a:ext cx="11496543" cy="2163076"/>
            <a:chOff x="336001" y="1479511"/>
            <a:chExt cx="11496543" cy="2163076"/>
          </a:xfrm>
        </p:grpSpPr>
        <p:sp>
          <p:nvSpPr>
            <p:cNvPr id="119" name="矩形: 圆角 118">
              <a:extLst>
                <a:ext uri="{FF2B5EF4-FFF2-40B4-BE49-F238E27FC236}">
                  <a16:creationId xmlns:a16="http://schemas.microsoft.com/office/drawing/2014/main" id="{CD7338A3-5625-4C13-992C-2A9A7FCFF895}"/>
                </a:ext>
              </a:extLst>
            </p:cNvPr>
            <p:cNvSpPr/>
            <p:nvPr/>
          </p:nvSpPr>
          <p:spPr bwMode="auto">
            <a:xfrm>
              <a:off x="10381254" y="2220294"/>
              <a:ext cx="1451290" cy="681511"/>
            </a:xfrm>
            <a:prstGeom prst="roundRect">
              <a:avLst/>
            </a:prstGeom>
            <a:solidFill>
              <a:schemeClr val="accent2">
                <a:lumMod val="20000"/>
                <a:lumOff val="80000"/>
              </a:schemeClr>
            </a:solidFill>
            <a:ln w="28575">
              <a:solidFill>
                <a:schemeClr val="accent3"/>
              </a:solidFill>
              <a:prstDash val="lg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2200" dirty="0">
                  <a:ln>
                    <a:solidFill>
                      <a:schemeClr val="bg1">
                        <a:lumMod val="85000"/>
                      </a:schemeClr>
                    </a:solidFill>
                  </a:ln>
                  <a:solidFill>
                    <a:schemeClr val="tx1"/>
                  </a:solidFill>
                  <a:latin typeface="+mj-lt"/>
                </a:rPr>
                <a:t>对象操纵</a:t>
              </a:r>
            </a:p>
          </p:txBody>
        </p:sp>
        <p:grpSp>
          <p:nvGrpSpPr>
            <p:cNvPr id="46" name="组合 45">
              <a:extLst>
                <a:ext uri="{FF2B5EF4-FFF2-40B4-BE49-F238E27FC236}">
                  <a16:creationId xmlns:a16="http://schemas.microsoft.com/office/drawing/2014/main" id="{ED958C70-B7A8-D831-7C50-A7F6777CF6E7}"/>
                </a:ext>
              </a:extLst>
            </p:cNvPr>
            <p:cNvGrpSpPr/>
            <p:nvPr/>
          </p:nvGrpSpPr>
          <p:grpSpPr>
            <a:xfrm>
              <a:off x="336001" y="1479511"/>
              <a:ext cx="3527644" cy="2163076"/>
              <a:chOff x="336001" y="1479511"/>
              <a:chExt cx="3527644" cy="2163076"/>
            </a:xfrm>
            <a:effectLst/>
          </p:grpSpPr>
          <p:sp>
            <p:nvSpPr>
              <p:cNvPr id="47" name="矩形: 圆角 46">
                <a:extLst>
                  <a:ext uri="{FF2B5EF4-FFF2-40B4-BE49-F238E27FC236}">
                    <a16:creationId xmlns:a16="http://schemas.microsoft.com/office/drawing/2014/main" id="{FE61A80B-F41E-41C9-915D-F88450955729}"/>
                  </a:ext>
                </a:extLst>
              </p:cNvPr>
              <p:cNvSpPr/>
              <p:nvPr/>
            </p:nvSpPr>
            <p:spPr bwMode="auto">
              <a:xfrm>
                <a:off x="336001" y="1479511"/>
                <a:ext cx="3527644" cy="2157804"/>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506921" y="3273255"/>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sp>
            <p:nvSpPr>
              <p:cNvPr id="19" name="圆角矩形 30">
                <a:extLst>
                  <a:ext uri="{FF2B5EF4-FFF2-40B4-BE49-F238E27FC236}">
                    <a16:creationId xmlns:a16="http://schemas.microsoft.com/office/drawing/2014/main" id="{097FF585-76A2-4B8D-B7F3-9B9F3017D0AE}"/>
                  </a:ext>
                </a:extLst>
              </p:cNvPr>
              <p:cNvSpPr/>
              <p:nvPr/>
            </p:nvSpPr>
            <p:spPr>
              <a:xfrm>
                <a:off x="2340536" y="1692327"/>
                <a:ext cx="1432999" cy="681418"/>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生成误差感知的选择范围</a:t>
                </a:r>
                <a:endParaRPr lang="en-US" altLang="zh-CN" sz="1400" dirty="0">
                  <a:solidFill>
                    <a:srgbClr val="000000"/>
                  </a:solidFill>
                </a:endParaRPr>
              </a:p>
            </p:txBody>
          </p:sp>
          <p:sp>
            <p:nvSpPr>
              <p:cNvPr id="20" name="圆角矩形 30">
                <a:extLst>
                  <a:ext uri="{FF2B5EF4-FFF2-40B4-BE49-F238E27FC236}">
                    <a16:creationId xmlns:a16="http://schemas.microsoft.com/office/drawing/2014/main" id="{915DE3A6-6D41-4572-8760-B319BC7EBBFD}"/>
                  </a:ext>
                </a:extLst>
              </p:cNvPr>
              <p:cNvSpPr/>
              <p:nvPr/>
            </p:nvSpPr>
            <p:spPr>
              <a:xfrm>
                <a:off x="441841" y="1692327"/>
                <a:ext cx="879654" cy="681419"/>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1" name="圆角矩形 30">
                <a:extLst>
                  <a:ext uri="{FF2B5EF4-FFF2-40B4-BE49-F238E27FC236}">
                    <a16:creationId xmlns:a16="http://schemas.microsoft.com/office/drawing/2014/main" id="{0DB49C50-C817-47CB-9512-1228A98FEC5D}"/>
                  </a:ext>
                </a:extLst>
              </p:cNvPr>
              <p:cNvSpPr/>
              <p:nvPr/>
            </p:nvSpPr>
            <p:spPr>
              <a:xfrm>
                <a:off x="1427335" y="1692327"/>
                <a:ext cx="799358" cy="681418"/>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a:t>
                </a:r>
                <a:r>
                  <a:rPr lang="zh-CN" altLang="en-US" sz="1400" dirty="0">
                    <a:solidFill>
                      <a:srgbClr val="000000"/>
                    </a:solidFill>
                  </a:rPr>
                  <a:t>驻留</a:t>
                </a:r>
                <a:r>
                  <a:rPr lang="zh-CN" altLang="en-US" sz="1400" b="0" dirty="0">
                    <a:solidFill>
                      <a:srgbClr val="000000"/>
                    </a:solidFill>
                  </a:rPr>
                  <a:t>点</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533BBB07-423A-4A12-BA3F-ACD9625B0D3D}"/>
                  </a:ext>
                </a:extLst>
              </p:cNvPr>
              <p:cNvSpPr/>
              <p:nvPr/>
            </p:nvSpPr>
            <p:spPr>
              <a:xfrm>
                <a:off x="2330710" y="2507883"/>
                <a:ext cx="1452651"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a:t>
                </a:r>
                <a:endParaRPr lang="en-US" altLang="zh-CN" sz="1400" b="0" dirty="0">
                  <a:solidFill>
                    <a:srgbClr val="000000"/>
                  </a:solidFill>
                </a:endParaRPr>
              </a:p>
              <a:p>
                <a:pPr lvl="0" algn="ctr"/>
                <a:r>
                  <a:rPr lang="zh-CN" sz="1400" b="0" dirty="0">
                    <a:solidFill>
                      <a:srgbClr val="000000"/>
                    </a:solidFill>
                  </a:rPr>
                  <a:t>目标集</a:t>
                </a:r>
              </a:p>
            </p:txBody>
          </p:sp>
          <p:sp>
            <p:nvSpPr>
              <p:cNvPr id="23" name="圆角矩形 30">
                <a:extLst>
                  <a:ext uri="{FF2B5EF4-FFF2-40B4-BE49-F238E27FC236}">
                    <a16:creationId xmlns:a16="http://schemas.microsoft.com/office/drawing/2014/main" id="{A0805AB7-40BE-4389-AC9B-6B40589B64BD}"/>
                  </a:ext>
                </a:extLst>
              </p:cNvPr>
              <p:cNvSpPr/>
              <p:nvPr/>
            </p:nvSpPr>
            <p:spPr>
              <a:xfrm>
                <a:off x="441842" y="2507883"/>
                <a:ext cx="1745053"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a:t>
                </a:r>
                <a:endParaRPr lang="en-US" altLang="zh-CN" sz="1400" b="0" dirty="0">
                  <a:solidFill>
                    <a:srgbClr val="000000"/>
                  </a:solidFill>
                </a:endParaRPr>
              </a:p>
              <a:p>
                <a:pPr lvl="0" algn="ctr"/>
                <a:r>
                  <a:rPr lang="zh-CN" sz="1400" b="0" dirty="0">
                    <a:solidFill>
                      <a:srgbClr val="000000"/>
                    </a:solidFill>
                  </a:rPr>
                  <a:t>边缘</a:t>
                </a:r>
                <a:r>
                  <a:rPr lang="en-US" sz="1400" b="0" dirty="0" err="1">
                    <a:solidFill>
                      <a:srgbClr val="000000"/>
                    </a:solidFill>
                  </a:rPr>
                  <a:t>高亮</a:t>
                </a:r>
                <a:endParaRPr lang="en-US" sz="1400" b="0" dirty="0">
                  <a:solidFill>
                    <a:srgbClr val="000000"/>
                  </a:solidFill>
                </a:endParaRPr>
              </a:p>
            </p:txBody>
          </p:sp>
          <p:cxnSp>
            <p:nvCxnSpPr>
              <p:cNvPr id="10" name="直接箭头连接符 9">
                <a:extLst>
                  <a:ext uri="{FF2B5EF4-FFF2-40B4-BE49-F238E27FC236}">
                    <a16:creationId xmlns:a16="http://schemas.microsoft.com/office/drawing/2014/main" id="{4AF3E473-378E-0929-DDD8-D8E602845FFA}"/>
                  </a:ext>
                </a:extLst>
              </p:cNvPr>
              <p:cNvCxnSpPr>
                <a:stCxn id="20" idx="3"/>
                <a:endCxn id="21" idx="1"/>
              </p:cNvCxnSpPr>
              <p:nvPr/>
            </p:nvCxnSpPr>
            <p:spPr bwMode="auto">
              <a:xfrm flipV="1">
                <a:off x="1321495" y="2033036"/>
                <a:ext cx="105840"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0BBF94D8-639A-18B3-A70F-6D227DD33A7E}"/>
                  </a:ext>
                </a:extLst>
              </p:cNvPr>
              <p:cNvCxnSpPr>
                <a:stCxn id="21" idx="3"/>
                <a:endCxn id="19" idx="1"/>
              </p:cNvCxnSpPr>
              <p:nvPr/>
            </p:nvCxnSpPr>
            <p:spPr bwMode="auto">
              <a:xfrm>
                <a:off x="2226693" y="2033036"/>
                <a:ext cx="11384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9E62CB4E-B584-88AB-65B1-AAFB8D710662}"/>
                  </a:ext>
                </a:extLst>
              </p:cNvPr>
              <p:cNvCxnSpPr>
                <a:stCxn id="19" idx="2"/>
                <a:endCxn id="22" idx="0"/>
              </p:cNvCxnSpPr>
              <p:nvPr/>
            </p:nvCxnSpPr>
            <p:spPr bwMode="auto">
              <a:xfrm>
                <a:off x="3057036" y="2373745"/>
                <a:ext cx="0" cy="13413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a:extLst>
                  <a:ext uri="{FF2B5EF4-FFF2-40B4-BE49-F238E27FC236}">
                    <a16:creationId xmlns:a16="http://schemas.microsoft.com/office/drawing/2014/main" id="{2C713DA0-049C-6C50-70C6-79CE0F270D4E}"/>
                  </a:ext>
                </a:extLst>
              </p:cNvPr>
              <p:cNvCxnSpPr>
                <a:cxnSpLocks/>
                <a:stCxn id="22" idx="1"/>
                <a:endCxn id="23" idx="3"/>
              </p:cNvCxnSpPr>
              <p:nvPr/>
            </p:nvCxnSpPr>
            <p:spPr bwMode="auto">
              <a:xfrm flipH="1">
                <a:off x="2186895" y="2829594"/>
                <a:ext cx="14381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nvGrpSpPr>
            <p:cNvPr id="42" name="组合 41">
              <a:extLst>
                <a:ext uri="{FF2B5EF4-FFF2-40B4-BE49-F238E27FC236}">
                  <a16:creationId xmlns:a16="http://schemas.microsoft.com/office/drawing/2014/main" id="{C131EFAC-D06A-D7D8-CAAF-68BE1C0987AA}"/>
                </a:ext>
              </a:extLst>
            </p:cNvPr>
            <p:cNvGrpSpPr/>
            <p:nvPr/>
          </p:nvGrpSpPr>
          <p:grpSpPr>
            <a:xfrm>
              <a:off x="4203453" y="1482148"/>
              <a:ext cx="2540619" cy="2157803"/>
              <a:chOff x="4203453" y="1484784"/>
              <a:chExt cx="2540619" cy="2157803"/>
            </a:xfrm>
            <a:effectLst/>
          </p:grpSpPr>
          <p:sp>
            <p:nvSpPr>
              <p:cNvPr id="59" name="矩形: 圆角 58">
                <a:extLst>
                  <a:ext uri="{FF2B5EF4-FFF2-40B4-BE49-F238E27FC236}">
                    <a16:creationId xmlns:a16="http://schemas.microsoft.com/office/drawing/2014/main" id="{4C2EE836-65A9-4223-9BD2-36B1F808C20B}"/>
                  </a:ext>
                </a:extLst>
              </p:cNvPr>
              <p:cNvSpPr/>
              <p:nvPr/>
            </p:nvSpPr>
            <p:spPr bwMode="auto">
              <a:xfrm>
                <a:off x="4203453" y="1484784"/>
                <a:ext cx="2540619" cy="2157803"/>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4342683" y="3273255"/>
                <a:ext cx="2262158"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grpSp>
            <p:nvGrpSpPr>
              <p:cNvPr id="31" name="组合 30">
                <a:extLst>
                  <a:ext uri="{FF2B5EF4-FFF2-40B4-BE49-F238E27FC236}">
                    <a16:creationId xmlns:a16="http://schemas.microsoft.com/office/drawing/2014/main" id="{4A9569B2-510A-4D49-D0FE-371DEA977EA5}"/>
                  </a:ext>
                </a:extLst>
              </p:cNvPr>
              <p:cNvGrpSpPr/>
              <p:nvPr/>
            </p:nvGrpSpPr>
            <p:grpSpPr>
              <a:xfrm>
                <a:off x="4304695" y="1692327"/>
                <a:ext cx="2338135" cy="1458978"/>
                <a:chOff x="4333929" y="1692327"/>
                <a:chExt cx="2338135" cy="1458978"/>
              </a:xfrm>
            </p:grpSpPr>
            <p:sp>
              <p:nvSpPr>
                <p:cNvPr id="48" name="圆角矩形 30">
                  <a:extLst>
                    <a:ext uri="{FF2B5EF4-FFF2-40B4-BE49-F238E27FC236}">
                      <a16:creationId xmlns:a16="http://schemas.microsoft.com/office/drawing/2014/main" id="{CCEE8133-A3E4-4A5D-8138-8FF5BC40EEA4}"/>
                    </a:ext>
                  </a:extLst>
                </p:cNvPr>
                <p:cNvSpPr/>
                <p:nvPr/>
              </p:nvSpPr>
              <p:spPr>
                <a:xfrm>
                  <a:off x="4333929" y="1692327"/>
                  <a:ext cx="1046869" cy="681418"/>
                </a:xfrm>
                <a:prstGeom prst="roundRect">
                  <a:avLst/>
                </a:prstGeom>
                <a:solidFill>
                  <a:schemeClr val="accent2">
                    <a:lumMod val="20000"/>
                    <a:lumOff val="80000"/>
                  </a:schemeClr>
                </a:solidFill>
                <a:ln w="0"/>
              </p:spPr>
              <p:txBody>
                <a:bodyPr anchor="ctr"/>
                <a:lstStyle/>
                <a:p>
                  <a:pPr lvl="0" algn="ctr"/>
                  <a:r>
                    <a:rPr lang="zh-CN" sz="1400" dirty="0"/>
                    <a:t>缓存当前选择目标信息</a:t>
                  </a:r>
                </a:p>
              </p:txBody>
            </p:sp>
            <p:sp>
              <p:nvSpPr>
                <p:cNvPr id="49" name="圆角矩形 30">
                  <a:extLst>
                    <a:ext uri="{FF2B5EF4-FFF2-40B4-BE49-F238E27FC236}">
                      <a16:creationId xmlns:a16="http://schemas.microsoft.com/office/drawing/2014/main" id="{B9BFA278-F16D-403A-95BD-12CD502E3229}"/>
                    </a:ext>
                  </a:extLst>
                </p:cNvPr>
                <p:cNvSpPr/>
                <p:nvPr/>
              </p:nvSpPr>
              <p:spPr>
                <a:xfrm>
                  <a:off x="5515726" y="1692327"/>
                  <a:ext cx="1154831" cy="681418"/>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52" name="圆角矩形 30">
                  <a:extLst>
                    <a:ext uri="{FF2B5EF4-FFF2-40B4-BE49-F238E27FC236}">
                      <a16:creationId xmlns:a16="http://schemas.microsoft.com/office/drawing/2014/main" id="{525C127F-3D62-45B9-A12B-A5140DA83059}"/>
                    </a:ext>
                  </a:extLst>
                </p:cNvPr>
                <p:cNvSpPr/>
                <p:nvPr/>
              </p:nvSpPr>
              <p:spPr>
                <a:xfrm>
                  <a:off x="4335406" y="2507883"/>
                  <a:ext cx="1043915" cy="643422"/>
                </a:xfrm>
                <a:prstGeom prst="roundRect">
                  <a:avLst/>
                </a:prstGeom>
                <a:solidFill>
                  <a:schemeClr val="accent2">
                    <a:lumMod val="20000"/>
                    <a:lumOff val="80000"/>
                  </a:schemeClr>
                </a:solidFill>
                <a:ln w="19050">
                  <a:solidFill>
                    <a:schemeClr val="accent6"/>
                  </a:solidFill>
                  <a:prstDash val="dash"/>
                </a:ln>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sp>
              <p:nvSpPr>
                <p:cNvPr id="58" name="圆角矩形 30">
                  <a:extLst>
                    <a:ext uri="{FF2B5EF4-FFF2-40B4-BE49-F238E27FC236}">
                      <a16:creationId xmlns:a16="http://schemas.microsoft.com/office/drawing/2014/main" id="{F0AA3290-20B2-486C-ACD2-54D8FDE8605B}"/>
                    </a:ext>
                  </a:extLst>
                </p:cNvPr>
                <p:cNvSpPr/>
                <p:nvPr/>
              </p:nvSpPr>
              <p:spPr>
                <a:xfrm>
                  <a:off x="5514219" y="2510426"/>
                  <a:ext cx="1157845" cy="638337"/>
                </a:xfrm>
                <a:prstGeom prst="roundRect">
                  <a:avLst/>
                </a:prstGeom>
                <a:solidFill>
                  <a:schemeClr val="accent2">
                    <a:lumMod val="20000"/>
                    <a:lumOff val="80000"/>
                  </a:schemeClr>
                </a:solidFill>
                <a:ln w="19050">
                  <a:solidFill>
                    <a:schemeClr val="accent3"/>
                  </a:solidFill>
                  <a:prstDash val="dash"/>
                </a:ln>
              </p:spPr>
              <p:txBody>
                <a:bodyPr anchor="ctr"/>
                <a:lstStyle/>
                <a:p>
                  <a:pPr lvl="0" algn="ctr"/>
                  <a:r>
                    <a:rPr lang="zh-CN" altLang="zh-CN" sz="1400" dirty="0"/>
                    <a:t>歧义检测</a:t>
                  </a:r>
                </a:p>
              </p:txBody>
            </p:sp>
            <p:cxnSp>
              <p:nvCxnSpPr>
                <p:cNvPr id="26" name="直接箭头连接符 25">
                  <a:extLst>
                    <a:ext uri="{FF2B5EF4-FFF2-40B4-BE49-F238E27FC236}">
                      <a16:creationId xmlns:a16="http://schemas.microsoft.com/office/drawing/2014/main" id="{9DECD09A-1F51-574E-F52A-69A1A24E69AE}"/>
                    </a:ext>
                  </a:extLst>
                </p:cNvPr>
                <p:cNvCxnSpPr>
                  <a:stCxn id="48" idx="3"/>
                  <a:endCxn id="49" idx="1"/>
                </p:cNvCxnSpPr>
                <p:nvPr/>
              </p:nvCxnSpPr>
              <p:spPr bwMode="auto">
                <a:xfrm>
                  <a:off x="5380798" y="2033036"/>
                  <a:ext cx="134928"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8" name="直接箭头连接符 27">
                  <a:extLst>
                    <a:ext uri="{FF2B5EF4-FFF2-40B4-BE49-F238E27FC236}">
                      <a16:creationId xmlns:a16="http://schemas.microsoft.com/office/drawing/2014/main" id="{0392F4B7-B25B-2728-D726-85FD0B52A11E}"/>
                    </a:ext>
                  </a:extLst>
                </p:cNvPr>
                <p:cNvCxnSpPr>
                  <a:stCxn id="49" idx="2"/>
                  <a:endCxn id="58" idx="0"/>
                </p:cNvCxnSpPr>
                <p:nvPr/>
              </p:nvCxnSpPr>
              <p:spPr bwMode="auto">
                <a:xfrm>
                  <a:off x="6093142" y="2373745"/>
                  <a:ext cx="0" cy="13668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 name="直接箭头连接符 29">
                  <a:extLst>
                    <a:ext uri="{FF2B5EF4-FFF2-40B4-BE49-F238E27FC236}">
                      <a16:creationId xmlns:a16="http://schemas.microsoft.com/office/drawing/2014/main" id="{550ECA40-F019-53A7-1E7D-96D8E3220C23}"/>
                    </a:ext>
                  </a:extLst>
                </p:cNvPr>
                <p:cNvCxnSpPr>
                  <a:stCxn id="58" idx="1"/>
                  <a:endCxn id="52" idx="3"/>
                </p:cNvCxnSpPr>
                <p:nvPr/>
              </p:nvCxnSpPr>
              <p:spPr bwMode="auto">
                <a:xfrm flipH="1" flipV="1">
                  <a:off x="5379321" y="2829594"/>
                  <a:ext cx="134898" cy="1"/>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grpSp>
          <p:nvGrpSpPr>
            <p:cNvPr id="40" name="组合 39">
              <a:extLst>
                <a:ext uri="{FF2B5EF4-FFF2-40B4-BE49-F238E27FC236}">
                  <a16:creationId xmlns:a16="http://schemas.microsoft.com/office/drawing/2014/main" id="{9125C5B0-6843-F839-BE25-5F8CC7830DE9}"/>
                </a:ext>
              </a:extLst>
            </p:cNvPr>
            <p:cNvGrpSpPr/>
            <p:nvPr/>
          </p:nvGrpSpPr>
          <p:grpSpPr>
            <a:xfrm>
              <a:off x="6876630" y="1482148"/>
              <a:ext cx="3375070" cy="2157803"/>
              <a:chOff x="6876630" y="1463694"/>
              <a:chExt cx="3375070" cy="2157803"/>
            </a:xfrm>
            <a:effectLst/>
          </p:grpSpPr>
          <p:grpSp>
            <p:nvGrpSpPr>
              <p:cNvPr id="38" name="组合 37">
                <a:extLst>
                  <a:ext uri="{FF2B5EF4-FFF2-40B4-BE49-F238E27FC236}">
                    <a16:creationId xmlns:a16="http://schemas.microsoft.com/office/drawing/2014/main" id="{13654C75-7415-75ED-DD64-ACF46EAA5055}"/>
                  </a:ext>
                </a:extLst>
              </p:cNvPr>
              <p:cNvGrpSpPr/>
              <p:nvPr/>
            </p:nvGrpSpPr>
            <p:grpSpPr>
              <a:xfrm>
                <a:off x="6876630" y="1463694"/>
                <a:ext cx="3375070" cy="2157803"/>
                <a:chOff x="7082853" y="1484784"/>
                <a:chExt cx="3375070" cy="2157803"/>
              </a:xfrm>
            </p:grpSpPr>
            <p:sp>
              <p:nvSpPr>
                <p:cNvPr id="112" name="矩形: 圆角 111">
                  <a:extLst>
                    <a:ext uri="{FF2B5EF4-FFF2-40B4-BE49-F238E27FC236}">
                      <a16:creationId xmlns:a16="http://schemas.microsoft.com/office/drawing/2014/main" id="{6546D66C-4E15-4715-BE1B-F89623906C0C}"/>
                    </a:ext>
                  </a:extLst>
                </p:cNvPr>
                <p:cNvSpPr/>
                <p:nvPr/>
              </p:nvSpPr>
              <p:spPr bwMode="auto">
                <a:xfrm>
                  <a:off x="7288630" y="1484784"/>
                  <a:ext cx="2963517" cy="2157802"/>
                </a:xfrm>
                <a:prstGeom prst="roundRect">
                  <a:avLst/>
                </a:prstGeom>
                <a:solidFill>
                  <a:srgbClr val="D6EAE6"/>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082853" y="3273255"/>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grpSp>
          <p:grpSp>
            <p:nvGrpSpPr>
              <p:cNvPr id="39" name="组合 38">
                <a:extLst>
                  <a:ext uri="{FF2B5EF4-FFF2-40B4-BE49-F238E27FC236}">
                    <a16:creationId xmlns:a16="http://schemas.microsoft.com/office/drawing/2014/main" id="{5EC6D4BC-E525-5C2D-3894-3305606BD686}"/>
                  </a:ext>
                </a:extLst>
              </p:cNvPr>
              <p:cNvGrpSpPr/>
              <p:nvPr/>
            </p:nvGrpSpPr>
            <p:grpSpPr>
              <a:xfrm>
                <a:off x="7232017" y="1692326"/>
                <a:ext cx="2664296" cy="1456437"/>
                <a:chOff x="7248128" y="1692326"/>
                <a:chExt cx="2664296" cy="1456437"/>
              </a:xfrm>
            </p:grpSpPr>
            <p:sp>
              <p:nvSpPr>
                <p:cNvPr id="88" name="圆角矩形 30">
                  <a:extLst>
                    <a:ext uri="{FF2B5EF4-FFF2-40B4-BE49-F238E27FC236}">
                      <a16:creationId xmlns:a16="http://schemas.microsoft.com/office/drawing/2014/main" id="{248F1420-6A29-49DE-8FF0-EB64989F3D13}"/>
                    </a:ext>
                  </a:extLst>
                </p:cNvPr>
                <p:cNvSpPr/>
                <p:nvPr/>
              </p:nvSpPr>
              <p:spPr>
                <a:xfrm>
                  <a:off x="7248128" y="1692326"/>
                  <a:ext cx="1241781" cy="678924"/>
                </a:xfrm>
                <a:prstGeom prst="roundRect">
                  <a:avLst/>
                </a:prstGeom>
                <a:solidFill>
                  <a:schemeClr val="accent2">
                    <a:lumMod val="20000"/>
                    <a:lumOff val="80000"/>
                  </a:schemeClr>
                </a:solidFill>
                <a:ln w="0"/>
              </p:spPr>
              <p:txBody>
                <a:bodyPr anchor="ctr"/>
                <a:lstStyle/>
                <a:p>
                  <a:pPr lvl="0" algn="ctr"/>
                  <a:r>
                    <a:rPr lang="zh-CN" altLang="en-US" sz="1400" dirty="0"/>
                    <a:t>缩放和旋转辅助柄生成</a:t>
                  </a:r>
                  <a:endParaRPr lang="zh-CN" sz="1400" dirty="0"/>
                </a:p>
              </p:txBody>
            </p:sp>
            <p:sp>
              <p:nvSpPr>
                <p:cNvPr id="89" name="圆角矩形 30">
                  <a:extLst>
                    <a:ext uri="{FF2B5EF4-FFF2-40B4-BE49-F238E27FC236}">
                      <a16:creationId xmlns:a16="http://schemas.microsoft.com/office/drawing/2014/main" id="{C02A0A2D-EB38-4E02-94E3-EDFDF44798F5}"/>
                    </a:ext>
                  </a:extLst>
                </p:cNvPr>
                <p:cNvSpPr/>
                <p:nvPr/>
              </p:nvSpPr>
              <p:spPr>
                <a:xfrm>
                  <a:off x="8657035" y="1692327"/>
                  <a:ext cx="1255389" cy="678923"/>
                </a:xfrm>
                <a:prstGeom prst="roundRect">
                  <a:avLst/>
                </a:prstGeom>
                <a:solidFill>
                  <a:schemeClr val="accent2">
                    <a:lumMod val="20000"/>
                    <a:lumOff val="80000"/>
                  </a:schemeClr>
                </a:solidFill>
                <a:ln w="0"/>
              </p:spPr>
              <p:txBody>
                <a:bodyPr anchor="ctr"/>
                <a:lstStyle/>
                <a:p>
                  <a:pPr lvl="0" algn="ctr"/>
                  <a:r>
                    <a:rPr lang="zh-CN" sz="1400" dirty="0"/>
                    <a:t>选择</a:t>
                  </a:r>
                  <a:r>
                    <a:rPr lang="zh-CN" altLang="en-US" sz="1400" dirty="0"/>
                    <a:t>缩放或旋转的凝视</a:t>
                  </a:r>
                  <a:endParaRPr lang="zh-CN" sz="1400" dirty="0"/>
                </a:p>
              </p:txBody>
            </p:sp>
            <p:sp>
              <p:nvSpPr>
                <p:cNvPr id="91" name="圆角矩形 30">
                  <a:extLst>
                    <a:ext uri="{FF2B5EF4-FFF2-40B4-BE49-F238E27FC236}">
                      <a16:creationId xmlns:a16="http://schemas.microsoft.com/office/drawing/2014/main" id="{6FCB589F-8778-453F-B19D-2DA15F6EFA67}"/>
                    </a:ext>
                  </a:extLst>
                </p:cNvPr>
                <p:cNvSpPr/>
                <p:nvPr/>
              </p:nvSpPr>
              <p:spPr>
                <a:xfrm>
                  <a:off x="8663840" y="2508112"/>
                  <a:ext cx="1241779" cy="637773"/>
                </a:xfrm>
                <a:prstGeom prst="roundRect">
                  <a:avLst/>
                </a:prstGeom>
                <a:solidFill>
                  <a:schemeClr val="accent2">
                    <a:lumMod val="20000"/>
                    <a:lumOff val="80000"/>
                  </a:schemeClr>
                </a:solidFill>
                <a:ln w="0"/>
              </p:spPr>
              <p:txBody>
                <a:bodyPr anchor="ctr"/>
                <a:lstStyle/>
                <a:p>
                  <a:pPr lvl="0" algn="ctr"/>
                  <a:r>
                    <a:rPr lang="zh-CN" altLang="en-CN" sz="1400" dirty="0"/>
                    <a:t>头部运动</a:t>
                  </a:r>
                  <a:r>
                    <a:rPr lang="zh-CN" altLang="en-US" sz="1400" dirty="0"/>
                    <a:t>操纵空间</a:t>
                  </a:r>
                  <a:endParaRPr lang="zh-CN" sz="1400" dirty="0"/>
                </a:p>
              </p:txBody>
            </p:sp>
            <p:sp>
              <p:nvSpPr>
                <p:cNvPr id="100" name="圆角矩形 30">
                  <a:extLst>
                    <a:ext uri="{FF2B5EF4-FFF2-40B4-BE49-F238E27FC236}">
                      <a16:creationId xmlns:a16="http://schemas.microsoft.com/office/drawing/2014/main" id="{32C07EFA-8F97-4745-AD79-01F005C96CF1}"/>
                    </a:ext>
                  </a:extLst>
                </p:cNvPr>
                <p:cNvSpPr/>
                <p:nvPr/>
              </p:nvSpPr>
              <p:spPr>
                <a:xfrm>
                  <a:off x="7248128" y="2505234"/>
                  <a:ext cx="1241780" cy="643529"/>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33" name="直接箭头连接符 32">
                  <a:extLst>
                    <a:ext uri="{FF2B5EF4-FFF2-40B4-BE49-F238E27FC236}">
                      <a16:creationId xmlns:a16="http://schemas.microsoft.com/office/drawing/2014/main" id="{A49A78E9-D904-5B2B-7B24-FBF3A3D663F7}"/>
                    </a:ext>
                  </a:extLst>
                </p:cNvPr>
                <p:cNvCxnSpPr>
                  <a:stCxn id="88" idx="3"/>
                  <a:endCxn id="89" idx="1"/>
                </p:cNvCxnSpPr>
                <p:nvPr/>
              </p:nvCxnSpPr>
              <p:spPr bwMode="auto">
                <a:xfrm>
                  <a:off x="8489909" y="2031788"/>
                  <a:ext cx="167126"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5" name="直接箭头连接符 34">
                  <a:extLst>
                    <a:ext uri="{FF2B5EF4-FFF2-40B4-BE49-F238E27FC236}">
                      <a16:creationId xmlns:a16="http://schemas.microsoft.com/office/drawing/2014/main" id="{C21E3AC7-EDC4-7187-B13F-F02FEDD2A924}"/>
                    </a:ext>
                  </a:extLst>
                </p:cNvPr>
                <p:cNvCxnSpPr>
                  <a:stCxn id="89" idx="2"/>
                  <a:endCxn id="91" idx="0"/>
                </p:cNvCxnSpPr>
                <p:nvPr/>
              </p:nvCxnSpPr>
              <p:spPr bwMode="auto">
                <a:xfrm>
                  <a:off x="9284730" y="2371250"/>
                  <a:ext cx="0" cy="13686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 name="直接箭头连接符 36">
                  <a:extLst>
                    <a:ext uri="{FF2B5EF4-FFF2-40B4-BE49-F238E27FC236}">
                      <a16:creationId xmlns:a16="http://schemas.microsoft.com/office/drawing/2014/main" id="{3D1F0932-50AB-3188-DFA6-40FEBBF50892}"/>
                    </a:ext>
                  </a:extLst>
                </p:cNvPr>
                <p:cNvCxnSpPr>
                  <a:stCxn id="91" idx="1"/>
                </p:cNvCxnSpPr>
                <p:nvPr/>
              </p:nvCxnSpPr>
              <p:spPr bwMode="auto">
                <a:xfrm flipH="1">
                  <a:off x="8489908" y="2826999"/>
                  <a:ext cx="173932" cy="2595"/>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sp>
          <p:nvSpPr>
            <p:cNvPr id="43" name="箭头: 右 42">
              <a:extLst>
                <a:ext uri="{FF2B5EF4-FFF2-40B4-BE49-F238E27FC236}">
                  <a16:creationId xmlns:a16="http://schemas.microsoft.com/office/drawing/2014/main" id="{1D5CDD71-B1D9-6ACC-8090-52E934B48F81}"/>
                </a:ext>
              </a:extLst>
            </p:cNvPr>
            <p:cNvSpPr/>
            <p:nvPr/>
          </p:nvSpPr>
          <p:spPr bwMode="auto">
            <a:xfrm>
              <a:off x="393576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箭头: 右 43">
              <a:extLst>
                <a:ext uri="{FF2B5EF4-FFF2-40B4-BE49-F238E27FC236}">
                  <a16:creationId xmlns:a16="http://schemas.microsoft.com/office/drawing/2014/main" id="{16E6AF3D-0C85-2502-1676-F46905F3B98A}"/>
                </a:ext>
              </a:extLst>
            </p:cNvPr>
            <p:cNvSpPr/>
            <p:nvPr/>
          </p:nvSpPr>
          <p:spPr bwMode="auto">
            <a:xfrm>
              <a:off x="682071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箭头: 右 44">
              <a:extLst>
                <a:ext uri="{FF2B5EF4-FFF2-40B4-BE49-F238E27FC236}">
                  <a16:creationId xmlns:a16="http://schemas.microsoft.com/office/drawing/2014/main" id="{BE8396E1-B070-2B7A-4663-8BFCDD054651}"/>
                </a:ext>
              </a:extLst>
            </p:cNvPr>
            <p:cNvSpPr/>
            <p:nvPr/>
          </p:nvSpPr>
          <p:spPr bwMode="auto">
            <a:xfrm>
              <a:off x="10103388"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spTree>
    <p:extLst>
      <p:ext uri="{BB962C8B-B14F-4D97-AF65-F5344CB8AC3E}">
        <p14:creationId xmlns:p14="http://schemas.microsoft.com/office/powerpoint/2010/main" val="386453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3009104" y="4653136"/>
            <a:ext cx="3063614" cy="2031613"/>
            <a:chOff x="757659" y="4653136"/>
            <a:chExt cx="3063614"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49" y="4653136"/>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nimate output image]">
            <a:extLst>
              <a:ext uri="{FF2B5EF4-FFF2-40B4-BE49-F238E27FC236}">
                <a16:creationId xmlns:a16="http://schemas.microsoft.com/office/drawing/2014/main" id="{E5D42FB0-DBC2-4092-A3BE-475DB31C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19" y="5050874"/>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33703"/>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1403</Words>
  <Application>Microsoft Office PowerPoint</Application>
  <PresentationFormat>宽屏</PresentationFormat>
  <Paragraphs>167</Paragraphs>
  <Slides>17</Slides>
  <Notes>12</Notes>
  <HiddenSlides>0</HiddenSlides>
  <MMClips>4</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17</vt:i4>
      </vt:variant>
    </vt:vector>
  </HeadingPairs>
  <TitlesOfParts>
    <vt:vector size="32" baseType="lpstr">
      <vt:lpstr>黑体</vt:lpstr>
      <vt:lpstr>华文行楷</vt:lpstr>
      <vt:lpstr>楷体</vt:lpstr>
      <vt:lpstr>SimSun</vt:lpstr>
      <vt:lpstr>微软雅黑</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演示文稿</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Lau Springs</cp:lastModifiedBy>
  <cp:revision>2594</cp:revision>
  <cp:lastPrinted>2017-04-03T03:42:00Z</cp:lastPrinted>
  <dcterms:created xsi:type="dcterms:W3CDTF">2014-10-19T13:03:00Z</dcterms:created>
  <dcterms:modified xsi:type="dcterms:W3CDTF">2023-02-23T09:40:57Z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